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923" r:id="rId5"/>
    <p:sldMasterId id="2147483942" r:id="rId6"/>
  </p:sldMasterIdLst>
  <p:notesMasterIdLst>
    <p:notesMasterId r:id="rId99"/>
  </p:notesMasterIdLst>
  <p:handoutMasterIdLst>
    <p:handoutMasterId r:id="rId100"/>
  </p:handoutMasterIdLst>
  <p:sldIdLst>
    <p:sldId id="769" r:id="rId7"/>
    <p:sldId id="775" r:id="rId8"/>
    <p:sldId id="772" r:id="rId9"/>
    <p:sldId id="784" r:id="rId10"/>
    <p:sldId id="773" r:id="rId11"/>
    <p:sldId id="751" r:id="rId12"/>
    <p:sldId id="752" r:id="rId13"/>
    <p:sldId id="540" r:id="rId14"/>
    <p:sldId id="541" r:id="rId15"/>
    <p:sldId id="755" r:id="rId16"/>
    <p:sldId id="776" r:id="rId17"/>
    <p:sldId id="780" r:id="rId18"/>
    <p:sldId id="779" r:id="rId19"/>
    <p:sldId id="774" r:id="rId20"/>
    <p:sldId id="754" r:id="rId21"/>
    <p:sldId id="795" r:id="rId22"/>
    <p:sldId id="796" r:id="rId23"/>
    <p:sldId id="797" r:id="rId24"/>
    <p:sldId id="798" r:id="rId25"/>
    <p:sldId id="742" r:id="rId26"/>
    <p:sldId id="743" r:id="rId27"/>
    <p:sldId id="785" r:id="rId28"/>
    <p:sldId id="787" r:id="rId29"/>
    <p:sldId id="788" r:id="rId30"/>
    <p:sldId id="777" r:id="rId31"/>
    <p:sldId id="758" r:id="rId32"/>
    <p:sldId id="792" r:id="rId33"/>
    <p:sldId id="799" r:id="rId34"/>
    <p:sldId id="800" r:id="rId35"/>
    <p:sldId id="801" r:id="rId36"/>
    <p:sldId id="745" r:id="rId37"/>
    <p:sldId id="762" r:id="rId38"/>
    <p:sldId id="789" r:id="rId39"/>
    <p:sldId id="765" r:id="rId40"/>
    <p:sldId id="766" r:id="rId41"/>
    <p:sldId id="778" r:id="rId42"/>
    <p:sldId id="768" r:id="rId43"/>
    <p:sldId id="771" r:id="rId44"/>
    <p:sldId id="683" r:id="rId45"/>
    <p:sldId id="760" r:id="rId46"/>
    <p:sldId id="761" r:id="rId47"/>
    <p:sldId id="764" r:id="rId48"/>
    <p:sldId id="594" r:id="rId49"/>
    <p:sldId id="685" r:id="rId50"/>
    <p:sldId id="686" r:id="rId51"/>
    <p:sldId id="708" r:id="rId52"/>
    <p:sldId id="687" r:id="rId53"/>
    <p:sldId id="688" r:id="rId54"/>
    <p:sldId id="689" r:id="rId55"/>
    <p:sldId id="690" r:id="rId56"/>
    <p:sldId id="691" r:id="rId57"/>
    <p:sldId id="692" r:id="rId58"/>
    <p:sldId id="709" r:id="rId59"/>
    <p:sldId id="693" r:id="rId60"/>
    <p:sldId id="694" r:id="rId61"/>
    <p:sldId id="695" r:id="rId62"/>
    <p:sldId id="696" r:id="rId63"/>
    <p:sldId id="697" r:id="rId64"/>
    <p:sldId id="698" r:id="rId65"/>
    <p:sldId id="699" r:id="rId66"/>
    <p:sldId id="700" r:id="rId67"/>
    <p:sldId id="701" r:id="rId68"/>
    <p:sldId id="702" r:id="rId69"/>
    <p:sldId id="703" r:id="rId70"/>
    <p:sldId id="704" r:id="rId71"/>
    <p:sldId id="705" r:id="rId72"/>
    <p:sldId id="706" r:id="rId73"/>
    <p:sldId id="707" r:id="rId74"/>
    <p:sldId id="711" r:id="rId75"/>
    <p:sldId id="713" r:id="rId76"/>
    <p:sldId id="714" r:id="rId77"/>
    <p:sldId id="715" r:id="rId78"/>
    <p:sldId id="716" r:id="rId79"/>
    <p:sldId id="719" r:id="rId80"/>
    <p:sldId id="720" r:id="rId81"/>
    <p:sldId id="721" r:id="rId82"/>
    <p:sldId id="722" r:id="rId83"/>
    <p:sldId id="723" r:id="rId84"/>
    <p:sldId id="724" r:id="rId85"/>
    <p:sldId id="725" r:id="rId86"/>
    <p:sldId id="729" r:id="rId87"/>
    <p:sldId id="730" r:id="rId88"/>
    <p:sldId id="731" r:id="rId89"/>
    <p:sldId id="732" r:id="rId90"/>
    <p:sldId id="733" r:id="rId91"/>
    <p:sldId id="734" r:id="rId92"/>
    <p:sldId id="767" r:id="rId93"/>
    <p:sldId id="735" r:id="rId94"/>
    <p:sldId id="736" r:id="rId95"/>
    <p:sldId id="737" r:id="rId96"/>
    <p:sldId id="680" r:id="rId97"/>
    <p:sldId id="681" r:id="rId98"/>
  </p:sldIdLst>
  <p:sldSz cx="12192000" cy="6858000"/>
  <p:notesSz cx="6797675" cy="9926638"/>
  <p:custDataLst>
    <p:tags r:id="rId1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B64529D6-B9C2-41EA-BBCA-339100EF9F79}">
          <p14:sldIdLst>
            <p14:sldId id="769"/>
            <p14:sldId id="775"/>
            <p14:sldId id="772"/>
            <p14:sldId id="784"/>
            <p14:sldId id="773"/>
            <p14:sldId id="751"/>
            <p14:sldId id="752"/>
            <p14:sldId id="540"/>
            <p14:sldId id="541"/>
            <p14:sldId id="755"/>
            <p14:sldId id="776"/>
            <p14:sldId id="780"/>
            <p14:sldId id="779"/>
            <p14:sldId id="774"/>
            <p14:sldId id="754"/>
            <p14:sldId id="795"/>
            <p14:sldId id="796"/>
            <p14:sldId id="797"/>
            <p14:sldId id="798"/>
            <p14:sldId id="742"/>
            <p14:sldId id="743"/>
            <p14:sldId id="785"/>
            <p14:sldId id="787"/>
            <p14:sldId id="788"/>
            <p14:sldId id="777"/>
            <p14:sldId id="758"/>
            <p14:sldId id="792"/>
            <p14:sldId id="799"/>
            <p14:sldId id="800"/>
            <p14:sldId id="801"/>
            <p14:sldId id="745"/>
            <p14:sldId id="762"/>
            <p14:sldId id="789"/>
            <p14:sldId id="765"/>
            <p14:sldId id="766"/>
            <p14:sldId id="778"/>
            <p14:sldId id="768"/>
            <p14:sldId id="771"/>
          </p14:sldIdLst>
        </p14:section>
        <p14:section name="Back-up slides" id="{CBB6D38B-D07B-4592-8C53-02D1E9E12B2B}">
          <p14:sldIdLst>
            <p14:sldId id="683"/>
            <p14:sldId id="760"/>
            <p14:sldId id="761"/>
            <p14:sldId id="764"/>
            <p14:sldId id="594"/>
            <p14:sldId id="685"/>
            <p14:sldId id="686"/>
            <p14:sldId id="708"/>
            <p14:sldId id="687"/>
            <p14:sldId id="688"/>
            <p14:sldId id="689"/>
            <p14:sldId id="690"/>
            <p14:sldId id="691"/>
            <p14:sldId id="692"/>
            <p14:sldId id="709"/>
            <p14:sldId id="693"/>
            <p14:sldId id="694"/>
            <p14:sldId id="695"/>
            <p14:sldId id="696"/>
            <p14:sldId id="697"/>
            <p14:sldId id="698"/>
            <p14:sldId id="699"/>
            <p14:sldId id="700"/>
            <p14:sldId id="701"/>
            <p14:sldId id="702"/>
            <p14:sldId id="703"/>
            <p14:sldId id="704"/>
            <p14:sldId id="705"/>
            <p14:sldId id="706"/>
            <p14:sldId id="707"/>
            <p14:sldId id="711"/>
            <p14:sldId id="713"/>
            <p14:sldId id="714"/>
            <p14:sldId id="715"/>
            <p14:sldId id="716"/>
            <p14:sldId id="719"/>
            <p14:sldId id="720"/>
            <p14:sldId id="721"/>
            <p14:sldId id="722"/>
            <p14:sldId id="723"/>
            <p14:sldId id="724"/>
            <p14:sldId id="725"/>
            <p14:sldId id="729"/>
            <p14:sldId id="730"/>
            <p14:sldId id="731"/>
            <p14:sldId id="732"/>
            <p14:sldId id="733"/>
            <p14:sldId id="734"/>
            <p14:sldId id="767"/>
            <p14:sldId id="735"/>
            <p14:sldId id="736"/>
            <p14:sldId id="737"/>
            <p14:sldId id="680"/>
            <p14:sldId id="6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liakov Artem" initials="PA" lastIdx="21" clrIdx="0">
    <p:extLst>
      <p:ext uri="{19B8F6BF-5375-455C-9EA6-DF929625EA0E}">
        <p15:presenceInfo xmlns:p15="http://schemas.microsoft.com/office/powerpoint/2012/main" userId="S-1-5-21-469046344-4009948108-2269563883-23619" providerId="AD"/>
      </p:ext>
    </p:extLst>
  </p:cmAuthor>
  <p:cmAuthor id="2" name="Artem Potlog" initials="AP" lastIdx="1" clrIdx="1">
    <p:extLst>
      <p:ext uri="{19B8F6BF-5375-455C-9EA6-DF929625EA0E}">
        <p15:presenceInfo xmlns:p15="http://schemas.microsoft.com/office/powerpoint/2012/main" userId="afbca79014e95c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E1E"/>
    <a:srgbClr val="1873B2"/>
    <a:srgbClr val="1B4233"/>
    <a:srgbClr val="A6A6A6"/>
    <a:srgbClr val="016061"/>
    <a:srgbClr val="F2F2F2"/>
    <a:srgbClr val="893101"/>
    <a:srgbClr val="DF241D"/>
    <a:srgbClr val="17BECF"/>
    <a:srgbClr val="FF7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578" autoAdjust="0"/>
  </p:normalViewPr>
  <p:slideViewPr>
    <p:cSldViewPr snapToGrid="0">
      <p:cViewPr varScale="1">
        <p:scale>
          <a:sx n="92" d="100"/>
          <a:sy n="92" d="100"/>
        </p:scale>
        <p:origin x="1278" y="30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microsoft.com/office/2016/11/relationships/changesInfo" Target="changesInfos/changesInfo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handoutMaster" Target="handoutMasters/handoutMaster1.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em Potlog" userId="afbca79014e95c4a" providerId="LiveId" clId="{69330402-5307-4459-926D-53650715FB5C}"/>
    <pc:docChg chg="undo redo custSel modSld">
      <pc:chgData name="Artem Potlog" userId="afbca79014e95c4a" providerId="LiveId" clId="{69330402-5307-4459-926D-53650715FB5C}" dt="2025-08-21T14:59:45.962" v="204" actId="20577"/>
      <pc:docMkLst>
        <pc:docMk/>
      </pc:docMkLst>
      <pc:sldChg chg="modSp mod">
        <pc:chgData name="Artem Potlog" userId="afbca79014e95c4a" providerId="LiveId" clId="{69330402-5307-4459-926D-53650715FB5C}" dt="2025-08-21T14:59:45.962" v="204" actId="20577"/>
        <pc:sldMkLst>
          <pc:docMk/>
          <pc:sldMk cId="401252870" sldId="742"/>
        </pc:sldMkLst>
        <pc:spChg chg="mod">
          <ac:chgData name="Artem Potlog" userId="afbca79014e95c4a" providerId="LiveId" clId="{69330402-5307-4459-926D-53650715FB5C}" dt="2025-08-21T14:59:45.962" v="204" actId="20577"/>
          <ac:spMkLst>
            <pc:docMk/>
            <pc:sldMk cId="401252870" sldId="742"/>
            <ac:spMk id="3" creationId="{A116D3D8-567B-3100-E57B-17C0B44AE614}"/>
          </ac:spMkLst>
        </pc:spChg>
      </pc:sldChg>
      <pc:sldChg chg="addSp delSp modSp mod">
        <pc:chgData name="Artem Potlog" userId="afbca79014e95c4a" providerId="LiveId" clId="{69330402-5307-4459-926D-53650715FB5C}" dt="2025-08-21T14:56:26.631" v="190" actId="20577"/>
        <pc:sldMkLst>
          <pc:docMk/>
          <pc:sldMk cId="3325424502" sldId="775"/>
        </pc:sldMkLst>
        <pc:spChg chg="add del mod ord">
          <ac:chgData name="Artem Potlog" userId="afbca79014e95c4a" providerId="LiveId" clId="{69330402-5307-4459-926D-53650715FB5C}" dt="2025-08-21T14:50:19.781" v="127" actId="478"/>
          <ac:spMkLst>
            <pc:docMk/>
            <pc:sldMk cId="3325424502" sldId="775"/>
            <ac:spMk id="2" creationId="{B9483B12-B163-1ADC-45BA-1B877A8DFB43}"/>
          </ac:spMkLst>
        </pc:spChg>
        <pc:spChg chg="mod">
          <ac:chgData name="Artem Potlog" userId="afbca79014e95c4a" providerId="LiveId" clId="{69330402-5307-4459-926D-53650715FB5C}" dt="2025-08-21T14:56:26.631" v="190" actId="20577"/>
          <ac:spMkLst>
            <pc:docMk/>
            <pc:sldMk cId="3325424502" sldId="775"/>
            <ac:spMk id="4" creationId="{E20B196B-CD01-DA64-109B-278B3638D914}"/>
          </ac:spMkLst>
        </pc:spChg>
      </pc:sldChg>
      <pc:sldChg chg="modSp mod">
        <pc:chgData name="Artem Potlog" userId="afbca79014e95c4a" providerId="LiveId" clId="{69330402-5307-4459-926D-53650715FB5C}" dt="2025-08-21T14:44:40.760" v="4" actId="207"/>
        <pc:sldMkLst>
          <pc:docMk/>
          <pc:sldMk cId="1765795776" sldId="785"/>
        </pc:sldMkLst>
        <pc:spChg chg="mod">
          <ac:chgData name="Artem Potlog" userId="afbca79014e95c4a" providerId="LiveId" clId="{69330402-5307-4459-926D-53650715FB5C}" dt="2025-08-21T14:44:40.760" v="4" actId="207"/>
          <ac:spMkLst>
            <pc:docMk/>
            <pc:sldMk cId="1765795776" sldId="785"/>
            <ac:spMk id="26" creationId="{0B62A8A5-6797-D802-923C-30F07C708C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B1DB92-3868-37FB-9FDA-F61AD857D46F}"/>
              </a:ext>
            </a:extLst>
          </p:cNvPr>
          <p:cNvSpPr>
            <a:spLocks noGrp="1"/>
          </p:cNvSpPr>
          <p:nvPr>
            <p:ph type="hdr" sz="quarter"/>
          </p:nvPr>
        </p:nvSpPr>
        <p:spPr>
          <a:xfrm>
            <a:off x="0" y="1"/>
            <a:ext cx="2946400" cy="49839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00B3EE5-3026-FEAE-74E2-DE6EF491EAD2}"/>
              </a:ext>
            </a:extLst>
          </p:cNvPr>
          <p:cNvSpPr>
            <a:spLocks noGrp="1"/>
          </p:cNvSpPr>
          <p:nvPr>
            <p:ph type="dt" sz="quarter" idx="1"/>
          </p:nvPr>
        </p:nvSpPr>
        <p:spPr>
          <a:xfrm>
            <a:off x="3849688" y="1"/>
            <a:ext cx="2946400" cy="498395"/>
          </a:xfrm>
          <a:prstGeom prst="rect">
            <a:avLst/>
          </a:prstGeom>
        </p:spPr>
        <p:txBody>
          <a:bodyPr vert="horz" lIns="91440" tIns="45720" rIns="91440" bIns="45720" rtlCol="0"/>
          <a:lstStyle>
            <a:lvl1pPr algn="r">
              <a:defRPr sz="1200"/>
            </a:lvl1pPr>
          </a:lstStyle>
          <a:p>
            <a:fld id="{14C04D9F-484A-437C-9BF8-4972E48A8D98}" type="datetimeFigureOut">
              <a:rPr lang="en-US" smtClean="0"/>
              <a:t>8/21/2025</a:t>
            </a:fld>
            <a:endParaRPr lang="en-US"/>
          </a:p>
        </p:txBody>
      </p:sp>
      <p:sp>
        <p:nvSpPr>
          <p:cNvPr id="4" name="Footer Placeholder 3">
            <a:extLst>
              <a:ext uri="{FF2B5EF4-FFF2-40B4-BE49-F238E27FC236}">
                <a16:creationId xmlns:a16="http://schemas.microsoft.com/office/drawing/2014/main" id="{AA5656BA-F401-0715-DC1B-835B38DFBA5F}"/>
              </a:ext>
            </a:extLst>
          </p:cNvPr>
          <p:cNvSpPr>
            <a:spLocks noGrp="1"/>
          </p:cNvSpPr>
          <p:nvPr>
            <p:ph type="ftr" sz="quarter" idx="2"/>
          </p:nvPr>
        </p:nvSpPr>
        <p:spPr>
          <a:xfrm>
            <a:off x="0" y="9428243"/>
            <a:ext cx="2946400" cy="49839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9ECF3E7-F317-15A5-858A-D8C1166633E8}"/>
              </a:ext>
            </a:extLst>
          </p:cNvPr>
          <p:cNvSpPr>
            <a:spLocks noGrp="1"/>
          </p:cNvSpPr>
          <p:nvPr>
            <p:ph type="sldNum" sz="quarter" idx="3"/>
          </p:nvPr>
        </p:nvSpPr>
        <p:spPr>
          <a:xfrm>
            <a:off x="3849688" y="9428243"/>
            <a:ext cx="2946400" cy="498395"/>
          </a:xfrm>
          <a:prstGeom prst="rect">
            <a:avLst/>
          </a:prstGeom>
        </p:spPr>
        <p:txBody>
          <a:bodyPr vert="horz" lIns="91440" tIns="45720" rIns="91440" bIns="45720" rtlCol="0" anchor="b"/>
          <a:lstStyle>
            <a:lvl1pPr algn="r">
              <a:defRPr sz="1200"/>
            </a:lvl1pPr>
          </a:lstStyle>
          <a:p>
            <a:fld id="{F10675AE-CBE3-4CA4-A6B7-B77DEF953CD6}" type="slidenum">
              <a:rPr lang="en-US" smtClean="0"/>
              <a:t>‹#›</a:t>
            </a:fld>
            <a:endParaRPr lang="en-US"/>
          </a:p>
        </p:txBody>
      </p:sp>
    </p:spTree>
    <p:extLst>
      <p:ext uri="{BB962C8B-B14F-4D97-AF65-F5344CB8AC3E}">
        <p14:creationId xmlns:p14="http://schemas.microsoft.com/office/powerpoint/2010/main" val="35295655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805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8055"/>
          </a:xfrm>
          <a:prstGeom prst="rect">
            <a:avLst/>
          </a:prstGeom>
        </p:spPr>
        <p:txBody>
          <a:bodyPr vert="horz" lIns="91440" tIns="45720" rIns="91440" bIns="45720" rtlCol="0"/>
          <a:lstStyle>
            <a:lvl1pPr algn="r">
              <a:defRPr sz="1200"/>
            </a:lvl1pPr>
          </a:lstStyle>
          <a:p>
            <a:fld id="{EABE2A9A-23C7-4B4C-B10D-15FC60065A04}" type="datetimeFigureOut">
              <a:rPr lang="en-US" smtClean="0"/>
              <a:t>8/21/2025</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195"/>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28584"/>
            <a:ext cx="2945659" cy="49805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428584"/>
            <a:ext cx="2945659" cy="498054"/>
          </a:xfrm>
          <a:prstGeom prst="rect">
            <a:avLst/>
          </a:prstGeom>
        </p:spPr>
        <p:txBody>
          <a:bodyPr vert="horz" lIns="91440" tIns="45720" rIns="91440" bIns="45720" rtlCol="0" anchor="b"/>
          <a:lstStyle>
            <a:lvl1pPr algn="r">
              <a:defRPr sz="1200"/>
            </a:lvl1pPr>
          </a:lstStyle>
          <a:p>
            <a:fld id="{94B41535-32A4-4266-AA3D-2EB5B1E35E10}" type="slidenum">
              <a:rPr lang="en-US" smtClean="0"/>
              <a:t>‹#›</a:t>
            </a:fld>
            <a:endParaRPr lang="en-US"/>
          </a:p>
        </p:txBody>
      </p:sp>
    </p:spTree>
    <p:extLst>
      <p:ext uri="{BB962C8B-B14F-4D97-AF65-F5344CB8AC3E}">
        <p14:creationId xmlns:p14="http://schemas.microsoft.com/office/powerpoint/2010/main" val="2461557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A123E-748A-B29A-8666-0E01C513A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1B2AA-8F5C-F1FA-4D9B-ED5437044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3857AE-D6C6-2207-C241-1BD702FD07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outline proposes the structure on your talk. At the moment, the structure is not there yet. Right? It's just a flow of slides. undefined (39:42 - 40:01): The outline splits, and you have the structure. So the structure is you start with the problem statement, and you show the data, you demonstrate, you have a section of the data which demonstrates that the data is sparse, the data are uncertain, the data availability is limited. undefined (40:02 - 40:19): It's slide five, right? Data availability. And then you show, okay, I'm going to do two things. I'm going to answer two questions about how many faces are there, prompted by the data, and I will go and predict those faces, right? undefined (40:19 - 40:32): And then I will run a number of experiments and conclude. So that's your simple outline. And that outline would separate your 20 slides into meet five sections, five or six sections. undefined (40:33 - 40:45): Okay? So you need to fix that. Just one question. Yes. </a:t>
            </a:r>
          </a:p>
          <a:p>
            <a:pPr>
              <a:buNone/>
            </a:pPr>
            <a:endParaRPr lang="en-GB" dirty="0"/>
          </a:p>
        </p:txBody>
      </p:sp>
      <p:sp>
        <p:nvSpPr>
          <p:cNvPr id="4" name="Slide Number Placeholder 3">
            <a:extLst>
              <a:ext uri="{FF2B5EF4-FFF2-40B4-BE49-F238E27FC236}">
                <a16:creationId xmlns:a16="http://schemas.microsoft.com/office/drawing/2014/main" id="{A2D4A274-DB6A-250E-1359-63A1FA51B56A}"/>
              </a:ext>
            </a:extLst>
          </p:cNvPr>
          <p:cNvSpPr>
            <a:spLocks noGrp="1"/>
          </p:cNvSpPr>
          <p:nvPr>
            <p:ph type="sldNum" sz="quarter" idx="5"/>
          </p:nvPr>
        </p:nvSpPr>
        <p:spPr/>
        <p:txBody>
          <a:bodyPr/>
          <a:lstStyle/>
          <a:p>
            <a:fld id="{94B41535-32A4-4266-AA3D-2EB5B1E35E10}" type="slidenum">
              <a:rPr lang="en-US" smtClean="0"/>
              <a:t>2</a:t>
            </a:fld>
            <a:endParaRPr lang="en-US"/>
          </a:p>
        </p:txBody>
      </p:sp>
    </p:spTree>
    <p:extLst>
      <p:ext uri="{BB962C8B-B14F-4D97-AF65-F5344CB8AC3E}">
        <p14:creationId xmlns:p14="http://schemas.microsoft.com/office/powerpoint/2010/main" val="3424128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D883D-A2E3-8EE6-3294-FEA0EF356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423EDC-01FC-83B1-F3B9-F5CEF7772C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9F132-ACBC-7547-D1C6-DB215734B4BC}"/>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05BC1581-141E-38F5-4B84-B98338307C65}"/>
              </a:ext>
            </a:extLst>
          </p:cNvPr>
          <p:cNvSpPr>
            <a:spLocks noGrp="1"/>
          </p:cNvSpPr>
          <p:nvPr>
            <p:ph type="sldNum" sz="quarter" idx="5"/>
          </p:nvPr>
        </p:nvSpPr>
        <p:spPr/>
        <p:txBody>
          <a:bodyPr/>
          <a:lstStyle/>
          <a:p>
            <a:fld id="{94B41535-32A4-4266-AA3D-2EB5B1E35E10}" type="slidenum">
              <a:rPr lang="en-US" smtClean="0"/>
              <a:t>13</a:t>
            </a:fld>
            <a:endParaRPr lang="en-US"/>
          </a:p>
        </p:txBody>
      </p:sp>
    </p:spTree>
    <p:extLst>
      <p:ext uri="{BB962C8B-B14F-4D97-AF65-F5344CB8AC3E}">
        <p14:creationId xmlns:p14="http://schemas.microsoft.com/office/powerpoint/2010/main" val="3669657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5E1F-4C85-A640-DA43-0CF2B30C6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49E6B-87D1-4254-3B9D-CE5D6D1AE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FF468-8CFB-D0B3-A458-94C230249DA4}"/>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6E750439-9891-C2C2-C34B-53BF5BF25CA8}"/>
              </a:ext>
            </a:extLst>
          </p:cNvPr>
          <p:cNvSpPr>
            <a:spLocks noGrp="1"/>
          </p:cNvSpPr>
          <p:nvPr>
            <p:ph type="sldNum" sz="quarter" idx="5"/>
          </p:nvPr>
        </p:nvSpPr>
        <p:spPr/>
        <p:txBody>
          <a:bodyPr/>
          <a:lstStyle/>
          <a:p>
            <a:fld id="{94B41535-32A4-4266-AA3D-2EB5B1E35E10}" type="slidenum">
              <a:rPr lang="en-US" smtClean="0"/>
              <a:t>15</a:t>
            </a:fld>
            <a:endParaRPr lang="en-US"/>
          </a:p>
        </p:txBody>
      </p:sp>
    </p:spTree>
    <p:extLst>
      <p:ext uri="{BB962C8B-B14F-4D97-AF65-F5344CB8AC3E}">
        <p14:creationId xmlns:p14="http://schemas.microsoft.com/office/powerpoint/2010/main" val="2918397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2F699-C36B-7A67-E7BF-6EDF7FFBB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75C9A-3885-71A5-FD91-9C1451FA80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33439-4052-2C6C-2225-F4A2541587C8}"/>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6F09AA8-63BF-C700-36C1-EF1294262299}"/>
              </a:ext>
            </a:extLst>
          </p:cNvPr>
          <p:cNvSpPr>
            <a:spLocks noGrp="1"/>
          </p:cNvSpPr>
          <p:nvPr>
            <p:ph type="sldNum" sz="quarter" idx="5"/>
          </p:nvPr>
        </p:nvSpPr>
        <p:spPr/>
        <p:txBody>
          <a:bodyPr/>
          <a:lstStyle/>
          <a:p>
            <a:fld id="{94B41535-32A4-4266-AA3D-2EB5B1E35E10}" type="slidenum">
              <a:rPr lang="en-US" smtClean="0"/>
              <a:t>16</a:t>
            </a:fld>
            <a:endParaRPr lang="en-US"/>
          </a:p>
        </p:txBody>
      </p:sp>
    </p:spTree>
    <p:extLst>
      <p:ext uri="{BB962C8B-B14F-4D97-AF65-F5344CB8AC3E}">
        <p14:creationId xmlns:p14="http://schemas.microsoft.com/office/powerpoint/2010/main" val="23319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DF3A3-046D-D800-C87A-14527B2DB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BCF85-34B1-AFC3-2542-A6B6B8428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2112AE-9587-F0E5-70D1-010D9DEB58B4}"/>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77E3941A-A960-EEBA-2137-621BDEBC397A}"/>
              </a:ext>
            </a:extLst>
          </p:cNvPr>
          <p:cNvSpPr>
            <a:spLocks noGrp="1"/>
          </p:cNvSpPr>
          <p:nvPr>
            <p:ph type="sldNum" sz="quarter" idx="5"/>
          </p:nvPr>
        </p:nvSpPr>
        <p:spPr/>
        <p:txBody>
          <a:bodyPr/>
          <a:lstStyle/>
          <a:p>
            <a:fld id="{94B41535-32A4-4266-AA3D-2EB5B1E35E10}" type="slidenum">
              <a:rPr lang="en-US" smtClean="0"/>
              <a:t>17</a:t>
            </a:fld>
            <a:endParaRPr lang="en-US"/>
          </a:p>
        </p:txBody>
      </p:sp>
    </p:spTree>
    <p:extLst>
      <p:ext uri="{BB962C8B-B14F-4D97-AF65-F5344CB8AC3E}">
        <p14:creationId xmlns:p14="http://schemas.microsoft.com/office/powerpoint/2010/main" val="158156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82965-A203-6CE1-FFB8-DE5B0E4D5B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3F932-6662-B821-1DDE-4BA71C818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C3941-377C-E290-4045-E06262F8E47D}"/>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3735F21-2EC6-BCCA-3DEE-940BFF3DE103}"/>
              </a:ext>
            </a:extLst>
          </p:cNvPr>
          <p:cNvSpPr>
            <a:spLocks noGrp="1"/>
          </p:cNvSpPr>
          <p:nvPr>
            <p:ph type="sldNum" sz="quarter" idx="5"/>
          </p:nvPr>
        </p:nvSpPr>
        <p:spPr/>
        <p:txBody>
          <a:bodyPr/>
          <a:lstStyle/>
          <a:p>
            <a:fld id="{94B41535-32A4-4266-AA3D-2EB5B1E35E10}" type="slidenum">
              <a:rPr lang="en-US" smtClean="0"/>
              <a:t>18</a:t>
            </a:fld>
            <a:endParaRPr lang="en-US"/>
          </a:p>
        </p:txBody>
      </p:sp>
    </p:spTree>
    <p:extLst>
      <p:ext uri="{BB962C8B-B14F-4D97-AF65-F5344CB8AC3E}">
        <p14:creationId xmlns:p14="http://schemas.microsoft.com/office/powerpoint/2010/main" val="973835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33260-0448-85F5-DA27-2054100E60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9750BD-DDC9-AB85-7A42-A02D2F2DB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65710-8AD0-52C7-0E08-9576ADA53A98}"/>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02E4070-9192-DEF6-4E41-149CC53D3A9E}"/>
              </a:ext>
            </a:extLst>
          </p:cNvPr>
          <p:cNvSpPr>
            <a:spLocks noGrp="1"/>
          </p:cNvSpPr>
          <p:nvPr>
            <p:ph type="sldNum" sz="quarter" idx="5"/>
          </p:nvPr>
        </p:nvSpPr>
        <p:spPr/>
        <p:txBody>
          <a:bodyPr/>
          <a:lstStyle/>
          <a:p>
            <a:fld id="{94B41535-32A4-4266-AA3D-2EB5B1E35E10}" type="slidenum">
              <a:rPr lang="en-US" smtClean="0"/>
              <a:t>19</a:t>
            </a:fld>
            <a:endParaRPr lang="en-US"/>
          </a:p>
        </p:txBody>
      </p:sp>
    </p:spTree>
    <p:extLst>
      <p:ext uri="{BB962C8B-B14F-4D97-AF65-F5344CB8AC3E}">
        <p14:creationId xmlns:p14="http://schemas.microsoft.com/office/powerpoint/2010/main" val="194110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3AF1E-5B00-37AF-EC26-B9B50C7CD9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AF241F-CCFD-208E-96C9-3A1EC60B1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0D9E1D-909D-4353-8334-BF085A9C21C3}"/>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7C2FE839-AC45-7FE5-4A95-D2BD10341C06}"/>
              </a:ext>
            </a:extLst>
          </p:cNvPr>
          <p:cNvSpPr>
            <a:spLocks noGrp="1"/>
          </p:cNvSpPr>
          <p:nvPr>
            <p:ph type="sldNum" sz="quarter" idx="5"/>
          </p:nvPr>
        </p:nvSpPr>
        <p:spPr/>
        <p:txBody>
          <a:bodyPr/>
          <a:lstStyle/>
          <a:p>
            <a:fld id="{94B41535-32A4-4266-AA3D-2EB5B1E35E10}" type="slidenum">
              <a:rPr lang="en-US" smtClean="0"/>
              <a:t>20</a:t>
            </a:fld>
            <a:endParaRPr lang="en-US"/>
          </a:p>
        </p:txBody>
      </p:sp>
    </p:spTree>
    <p:extLst>
      <p:ext uri="{BB962C8B-B14F-4D97-AF65-F5344CB8AC3E}">
        <p14:creationId xmlns:p14="http://schemas.microsoft.com/office/powerpoint/2010/main" val="1632752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179D0-FFDB-CB1F-6414-39DB53117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7F7F2-7BB1-42E7-F069-E5A4F61C56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39247-7688-D1C3-39D1-7530C99741B5}"/>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C549374-1590-749E-97EE-14BA666EB738}"/>
              </a:ext>
            </a:extLst>
          </p:cNvPr>
          <p:cNvSpPr>
            <a:spLocks noGrp="1"/>
          </p:cNvSpPr>
          <p:nvPr>
            <p:ph type="sldNum" sz="quarter" idx="5"/>
          </p:nvPr>
        </p:nvSpPr>
        <p:spPr/>
        <p:txBody>
          <a:bodyPr/>
          <a:lstStyle/>
          <a:p>
            <a:fld id="{94B41535-32A4-4266-AA3D-2EB5B1E35E10}" type="slidenum">
              <a:rPr lang="en-US" smtClean="0"/>
              <a:t>21</a:t>
            </a:fld>
            <a:endParaRPr lang="en-US"/>
          </a:p>
        </p:txBody>
      </p:sp>
    </p:spTree>
    <p:extLst>
      <p:ext uri="{BB962C8B-B14F-4D97-AF65-F5344CB8AC3E}">
        <p14:creationId xmlns:p14="http://schemas.microsoft.com/office/powerpoint/2010/main" val="2089290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2CA2E-64FB-D307-C41D-7DDA63440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41677-242B-37DD-7F6B-1FFD9810F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05155-4D04-1A37-39E8-4BC790F818D1}"/>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8D02A14-7991-214D-F32D-43AEA46F6728}"/>
              </a:ext>
            </a:extLst>
          </p:cNvPr>
          <p:cNvSpPr>
            <a:spLocks noGrp="1"/>
          </p:cNvSpPr>
          <p:nvPr>
            <p:ph type="sldNum" sz="quarter" idx="5"/>
          </p:nvPr>
        </p:nvSpPr>
        <p:spPr/>
        <p:txBody>
          <a:bodyPr/>
          <a:lstStyle/>
          <a:p>
            <a:fld id="{94B41535-32A4-4266-AA3D-2EB5B1E35E10}" type="slidenum">
              <a:rPr lang="en-US" smtClean="0"/>
              <a:t>22</a:t>
            </a:fld>
            <a:endParaRPr lang="en-US"/>
          </a:p>
        </p:txBody>
      </p:sp>
    </p:spTree>
    <p:extLst>
      <p:ext uri="{BB962C8B-B14F-4D97-AF65-F5344CB8AC3E}">
        <p14:creationId xmlns:p14="http://schemas.microsoft.com/office/powerpoint/2010/main" val="3833262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A99A8-C3BA-B4B8-8C6A-B7E3AF10B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35E673-9715-64B3-A87D-8798C403F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18059-C9AD-1824-2ABC-D7EEAD87FA80}"/>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CE4CCCC3-55D9-C731-17F4-3369EA31C41A}"/>
              </a:ext>
            </a:extLst>
          </p:cNvPr>
          <p:cNvSpPr>
            <a:spLocks noGrp="1"/>
          </p:cNvSpPr>
          <p:nvPr>
            <p:ph type="sldNum" sz="quarter" idx="5"/>
          </p:nvPr>
        </p:nvSpPr>
        <p:spPr/>
        <p:txBody>
          <a:bodyPr/>
          <a:lstStyle/>
          <a:p>
            <a:fld id="{94B41535-32A4-4266-AA3D-2EB5B1E35E10}" type="slidenum">
              <a:rPr lang="en-US" smtClean="0"/>
              <a:t>23</a:t>
            </a:fld>
            <a:endParaRPr lang="en-US"/>
          </a:p>
        </p:txBody>
      </p:sp>
    </p:spTree>
    <p:extLst>
      <p:ext uri="{BB962C8B-B14F-4D97-AF65-F5344CB8AC3E}">
        <p14:creationId xmlns:p14="http://schemas.microsoft.com/office/powerpoint/2010/main" val="2589990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796E-0542-094E-22AB-5B083B8F0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0FC22-3F46-9B8D-C46E-269DA28F5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CCA93-7CE0-CB17-4FC7-B1C033120A60}"/>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01DDFF0-3815-42D3-E83D-6789AB73A143}"/>
              </a:ext>
            </a:extLst>
          </p:cNvPr>
          <p:cNvSpPr>
            <a:spLocks noGrp="1"/>
          </p:cNvSpPr>
          <p:nvPr>
            <p:ph type="sldNum" sz="quarter" idx="5"/>
          </p:nvPr>
        </p:nvSpPr>
        <p:spPr/>
        <p:txBody>
          <a:bodyPr/>
          <a:lstStyle/>
          <a:p>
            <a:fld id="{94B41535-32A4-4266-AA3D-2EB5B1E35E10}" type="slidenum">
              <a:rPr lang="en-US" smtClean="0"/>
              <a:t>3</a:t>
            </a:fld>
            <a:endParaRPr lang="en-US"/>
          </a:p>
        </p:txBody>
      </p:sp>
    </p:spTree>
    <p:extLst>
      <p:ext uri="{BB962C8B-B14F-4D97-AF65-F5344CB8AC3E}">
        <p14:creationId xmlns:p14="http://schemas.microsoft.com/office/powerpoint/2010/main" val="3405360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C931C-F3F4-A8CF-9443-5B0EE728F8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4336D-34FD-26BB-55AC-30C3EE815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AEC13-8593-29C1-AA26-EAF0A955E098}"/>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55E9764B-8DC2-9EBC-4D12-09462B6FC29F}"/>
              </a:ext>
            </a:extLst>
          </p:cNvPr>
          <p:cNvSpPr>
            <a:spLocks noGrp="1"/>
          </p:cNvSpPr>
          <p:nvPr>
            <p:ph type="sldNum" sz="quarter" idx="5"/>
          </p:nvPr>
        </p:nvSpPr>
        <p:spPr/>
        <p:txBody>
          <a:bodyPr/>
          <a:lstStyle/>
          <a:p>
            <a:fld id="{94B41535-32A4-4266-AA3D-2EB5B1E35E10}" type="slidenum">
              <a:rPr lang="en-US" smtClean="0"/>
              <a:t>24</a:t>
            </a:fld>
            <a:endParaRPr lang="en-US"/>
          </a:p>
        </p:txBody>
      </p:sp>
    </p:spTree>
    <p:extLst>
      <p:ext uri="{BB962C8B-B14F-4D97-AF65-F5344CB8AC3E}">
        <p14:creationId xmlns:p14="http://schemas.microsoft.com/office/powerpoint/2010/main" val="2188270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6DED9-7CBB-B48C-1040-C857257B5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024DF-88B3-50C3-1C1B-127D656DA0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CFDF1-E3AC-5979-E3EE-9C07BD764D6C}"/>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B68B1DD-65AB-5529-5954-E789AE83767C}"/>
              </a:ext>
            </a:extLst>
          </p:cNvPr>
          <p:cNvSpPr>
            <a:spLocks noGrp="1"/>
          </p:cNvSpPr>
          <p:nvPr>
            <p:ph type="sldNum" sz="quarter" idx="5"/>
          </p:nvPr>
        </p:nvSpPr>
        <p:spPr/>
        <p:txBody>
          <a:bodyPr/>
          <a:lstStyle/>
          <a:p>
            <a:fld id="{94B41535-32A4-4266-AA3D-2EB5B1E35E10}" type="slidenum">
              <a:rPr lang="en-US" smtClean="0"/>
              <a:t>26</a:t>
            </a:fld>
            <a:endParaRPr lang="en-US"/>
          </a:p>
        </p:txBody>
      </p:sp>
    </p:spTree>
    <p:extLst>
      <p:ext uri="{BB962C8B-B14F-4D97-AF65-F5344CB8AC3E}">
        <p14:creationId xmlns:p14="http://schemas.microsoft.com/office/powerpoint/2010/main" val="3613616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C16F7-94C9-7288-DC75-23782C9CF0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140D6-2470-0DE3-5E37-4F8739AF9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5BC59-E22E-9120-12B8-6028F5325AE7}"/>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96A1C1C8-6067-1123-DBAF-9C7AF83569C4}"/>
              </a:ext>
            </a:extLst>
          </p:cNvPr>
          <p:cNvSpPr>
            <a:spLocks noGrp="1"/>
          </p:cNvSpPr>
          <p:nvPr>
            <p:ph type="sldNum" sz="quarter" idx="5"/>
          </p:nvPr>
        </p:nvSpPr>
        <p:spPr/>
        <p:txBody>
          <a:bodyPr/>
          <a:lstStyle/>
          <a:p>
            <a:fld id="{94B41535-32A4-4266-AA3D-2EB5B1E35E10}" type="slidenum">
              <a:rPr lang="en-US" smtClean="0"/>
              <a:t>27</a:t>
            </a:fld>
            <a:endParaRPr lang="en-US"/>
          </a:p>
        </p:txBody>
      </p:sp>
    </p:spTree>
    <p:extLst>
      <p:ext uri="{BB962C8B-B14F-4D97-AF65-F5344CB8AC3E}">
        <p14:creationId xmlns:p14="http://schemas.microsoft.com/office/powerpoint/2010/main" val="3933376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6D37C-E712-755D-CFB8-9CA3B044F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E86B7-3B30-8375-1A05-7FD91F555F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044E7-B032-C93B-9A0F-F9BC00D0D9DA}"/>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F185CEEF-455D-AD85-8004-F7A3A79B45C1}"/>
              </a:ext>
            </a:extLst>
          </p:cNvPr>
          <p:cNvSpPr>
            <a:spLocks noGrp="1"/>
          </p:cNvSpPr>
          <p:nvPr>
            <p:ph type="sldNum" sz="quarter" idx="5"/>
          </p:nvPr>
        </p:nvSpPr>
        <p:spPr/>
        <p:txBody>
          <a:bodyPr/>
          <a:lstStyle/>
          <a:p>
            <a:fld id="{94B41535-32A4-4266-AA3D-2EB5B1E35E10}" type="slidenum">
              <a:rPr lang="en-US" smtClean="0"/>
              <a:t>28</a:t>
            </a:fld>
            <a:endParaRPr lang="en-US"/>
          </a:p>
        </p:txBody>
      </p:sp>
    </p:spTree>
    <p:extLst>
      <p:ext uri="{BB962C8B-B14F-4D97-AF65-F5344CB8AC3E}">
        <p14:creationId xmlns:p14="http://schemas.microsoft.com/office/powerpoint/2010/main" val="298578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82892-9DEC-F27B-1AF8-1506CEB3E0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ADA21-AC50-DF54-1FD1-DA6FE1A548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333102-C466-923A-8A1E-C3A6EC6F2085}"/>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18F9AE3-4671-E7DE-1648-8339C25DA969}"/>
              </a:ext>
            </a:extLst>
          </p:cNvPr>
          <p:cNvSpPr>
            <a:spLocks noGrp="1"/>
          </p:cNvSpPr>
          <p:nvPr>
            <p:ph type="sldNum" sz="quarter" idx="5"/>
          </p:nvPr>
        </p:nvSpPr>
        <p:spPr/>
        <p:txBody>
          <a:bodyPr/>
          <a:lstStyle/>
          <a:p>
            <a:fld id="{94B41535-32A4-4266-AA3D-2EB5B1E35E10}" type="slidenum">
              <a:rPr lang="en-US" smtClean="0"/>
              <a:t>29</a:t>
            </a:fld>
            <a:endParaRPr lang="en-US"/>
          </a:p>
        </p:txBody>
      </p:sp>
    </p:spTree>
    <p:extLst>
      <p:ext uri="{BB962C8B-B14F-4D97-AF65-F5344CB8AC3E}">
        <p14:creationId xmlns:p14="http://schemas.microsoft.com/office/powerpoint/2010/main" val="1048372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5A5D6-3B3B-F9E7-43FC-570D781B5A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3C7F4-A167-92A6-C1EA-5F277B43C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14BC4-B8BA-BECE-67D1-40C076003511}"/>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92D6FA3B-F16F-C47B-B89A-466E9AE3A86D}"/>
              </a:ext>
            </a:extLst>
          </p:cNvPr>
          <p:cNvSpPr>
            <a:spLocks noGrp="1"/>
          </p:cNvSpPr>
          <p:nvPr>
            <p:ph type="sldNum" sz="quarter" idx="5"/>
          </p:nvPr>
        </p:nvSpPr>
        <p:spPr/>
        <p:txBody>
          <a:bodyPr/>
          <a:lstStyle/>
          <a:p>
            <a:fld id="{94B41535-32A4-4266-AA3D-2EB5B1E35E10}" type="slidenum">
              <a:rPr lang="en-US" smtClean="0"/>
              <a:t>30</a:t>
            </a:fld>
            <a:endParaRPr lang="en-US"/>
          </a:p>
        </p:txBody>
      </p:sp>
    </p:spTree>
    <p:extLst>
      <p:ext uri="{BB962C8B-B14F-4D97-AF65-F5344CB8AC3E}">
        <p14:creationId xmlns:p14="http://schemas.microsoft.com/office/powerpoint/2010/main" val="2543896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F6081-0F84-B4F0-4AC2-2F25613DF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52574-4528-DA04-5C5F-559A7DD3C4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142A2-5AA8-20E2-E3DC-E122527A7CC2}"/>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569EFB50-7FB6-9976-5C94-BFE6D359506F}"/>
              </a:ext>
            </a:extLst>
          </p:cNvPr>
          <p:cNvSpPr>
            <a:spLocks noGrp="1"/>
          </p:cNvSpPr>
          <p:nvPr>
            <p:ph type="sldNum" sz="quarter" idx="5"/>
          </p:nvPr>
        </p:nvSpPr>
        <p:spPr/>
        <p:txBody>
          <a:bodyPr/>
          <a:lstStyle/>
          <a:p>
            <a:fld id="{94B41535-32A4-4266-AA3D-2EB5B1E35E10}" type="slidenum">
              <a:rPr lang="en-US" smtClean="0"/>
              <a:t>31</a:t>
            </a:fld>
            <a:endParaRPr lang="en-US"/>
          </a:p>
        </p:txBody>
      </p:sp>
    </p:spTree>
    <p:extLst>
      <p:ext uri="{BB962C8B-B14F-4D97-AF65-F5344CB8AC3E}">
        <p14:creationId xmlns:p14="http://schemas.microsoft.com/office/powerpoint/2010/main" val="370942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EE778-0441-E651-E9EE-A4E382BF0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610F6-8DFA-FE0F-45D2-53201EB7C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482107-3169-7A38-4A79-9CA89ED72ADE}"/>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F6E99B9-A2BA-3410-2E5F-95BCB3A1E1C9}"/>
              </a:ext>
            </a:extLst>
          </p:cNvPr>
          <p:cNvSpPr>
            <a:spLocks noGrp="1"/>
          </p:cNvSpPr>
          <p:nvPr>
            <p:ph type="sldNum" sz="quarter" idx="5"/>
          </p:nvPr>
        </p:nvSpPr>
        <p:spPr/>
        <p:txBody>
          <a:bodyPr/>
          <a:lstStyle/>
          <a:p>
            <a:fld id="{94B41535-32A4-4266-AA3D-2EB5B1E35E10}" type="slidenum">
              <a:rPr lang="en-US" smtClean="0"/>
              <a:t>32</a:t>
            </a:fld>
            <a:endParaRPr lang="en-US"/>
          </a:p>
        </p:txBody>
      </p:sp>
    </p:spTree>
    <p:extLst>
      <p:ext uri="{BB962C8B-B14F-4D97-AF65-F5344CB8AC3E}">
        <p14:creationId xmlns:p14="http://schemas.microsoft.com/office/powerpoint/2010/main" val="963191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DC41B-410A-BFF3-4E9B-E0D51AB2C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B05B4E-1A54-A0AB-4DB4-E281B90660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C42D61-A628-AFD8-37B9-A3C688E67FEE}"/>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07364D77-7909-138C-BE4C-921841B0F3B9}"/>
              </a:ext>
            </a:extLst>
          </p:cNvPr>
          <p:cNvSpPr>
            <a:spLocks noGrp="1"/>
          </p:cNvSpPr>
          <p:nvPr>
            <p:ph type="sldNum" sz="quarter" idx="5"/>
          </p:nvPr>
        </p:nvSpPr>
        <p:spPr/>
        <p:txBody>
          <a:bodyPr/>
          <a:lstStyle/>
          <a:p>
            <a:fld id="{94B41535-32A4-4266-AA3D-2EB5B1E35E10}" type="slidenum">
              <a:rPr lang="en-US" smtClean="0"/>
              <a:t>33</a:t>
            </a:fld>
            <a:endParaRPr lang="en-US"/>
          </a:p>
        </p:txBody>
      </p:sp>
    </p:spTree>
    <p:extLst>
      <p:ext uri="{BB962C8B-B14F-4D97-AF65-F5344CB8AC3E}">
        <p14:creationId xmlns:p14="http://schemas.microsoft.com/office/powerpoint/2010/main" val="3913409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42610-AE4E-CA10-4EDF-69BAABC56C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7CCBC8-655F-5BF4-ED70-3F6536D7E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70D79-105E-B7D9-9E80-12BEF4938831}"/>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B2125B88-9D4A-F66C-A83B-9A4F60DB2999}"/>
              </a:ext>
            </a:extLst>
          </p:cNvPr>
          <p:cNvSpPr>
            <a:spLocks noGrp="1"/>
          </p:cNvSpPr>
          <p:nvPr>
            <p:ph type="sldNum" sz="quarter" idx="5"/>
          </p:nvPr>
        </p:nvSpPr>
        <p:spPr/>
        <p:txBody>
          <a:bodyPr/>
          <a:lstStyle/>
          <a:p>
            <a:fld id="{94B41535-32A4-4266-AA3D-2EB5B1E35E10}" type="slidenum">
              <a:rPr lang="en-US" smtClean="0"/>
              <a:t>34</a:t>
            </a:fld>
            <a:endParaRPr lang="en-US"/>
          </a:p>
        </p:txBody>
      </p:sp>
    </p:spTree>
    <p:extLst>
      <p:ext uri="{BB962C8B-B14F-4D97-AF65-F5344CB8AC3E}">
        <p14:creationId xmlns:p14="http://schemas.microsoft.com/office/powerpoint/2010/main" val="1565231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8370B-1A21-7C59-CD03-080EE7888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315A70-C796-9635-4CA8-242FFDD1F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EC3E2-5AF2-6FDA-FBC6-03900A4D04CC}"/>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688F437C-296C-5D0F-6A26-2AE98EE128B3}"/>
              </a:ext>
            </a:extLst>
          </p:cNvPr>
          <p:cNvSpPr>
            <a:spLocks noGrp="1"/>
          </p:cNvSpPr>
          <p:nvPr>
            <p:ph type="sldNum" sz="quarter" idx="5"/>
          </p:nvPr>
        </p:nvSpPr>
        <p:spPr/>
        <p:txBody>
          <a:bodyPr/>
          <a:lstStyle/>
          <a:p>
            <a:fld id="{94B41535-32A4-4266-AA3D-2EB5B1E35E10}" type="slidenum">
              <a:rPr lang="en-US" smtClean="0"/>
              <a:t>4</a:t>
            </a:fld>
            <a:endParaRPr lang="en-US"/>
          </a:p>
        </p:txBody>
      </p:sp>
    </p:spTree>
    <p:extLst>
      <p:ext uri="{BB962C8B-B14F-4D97-AF65-F5344CB8AC3E}">
        <p14:creationId xmlns:p14="http://schemas.microsoft.com/office/powerpoint/2010/main" val="1939235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16DB-6BF6-F846-D69D-460652BAE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1EB837-2686-B323-8CE0-321642312D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2BC23-0341-14C0-E4CC-C6801C3AE1C4}"/>
              </a:ext>
            </a:extLst>
          </p:cNvPr>
          <p:cNvSpPr>
            <a:spLocks noGrp="1"/>
          </p:cNvSpPr>
          <p:nvPr>
            <p:ph type="body" idx="1"/>
          </p:nvPr>
        </p:nvSpPr>
        <p:spPr/>
        <p:txBody>
          <a:bodyPr/>
          <a:lstStyle/>
          <a:p>
            <a:pPr>
              <a:buNone/>
            </a:pPr>
            <a:r>
              <a:rPr lang="en-GB" dirty="0"/>
              <a:t>Serration worked in the classes where it is expected (Offshore, </a:t>
            </a:r>
            <a:r>
              <a:rPr lang="en-GB" dirty="0" err="1"/>
              <a:t>lowershoreface</a:t>
            </a:r>
            <a:r>
              <a:rPr lang="en-GB" dirty="0"/>
              <a:t>), but lost in blocky sands</a:t>
            </a:r>
          </a:p>
        </p:txBody>
      </p:sp>
      <p:sp>
        <p:nvSpPr>
          <p:cNvPr id="4" name="Slide Number Placeholder 3">
            <a:extLst>
              <a:ext uri="{FF2B5EF4-FFF2-40B4-BE49-F238E27FC236}">
                <a16:creationId xmlns:a16="http://schemas.microsoft.com/office/drawing/2014/main" id="{D8105B28-3648-4005-06E8-DEA90486B6D3}"/>
              </a:ext>
            </a:extLst>
          </p:cNvPr>
          <p:cNvSpPr>
            <a:spLocks noGrp="1"/>
          </p:cNvSpPr>
          <p:nvPr>
            <p:ph type="sldNum" sz="quarter" idx="5"/>
          </p:nvPr>
        </p:nvSpPr>
        <p:spPr/>
        <p:txBody>
          <a:bodyPr/>
          <a:lstStyle/>
          <a:p>
            <a:fld id="{94B41535-32A4-4266-AA3D-2EB5B1E35E10}" type="slidenum">
              <a:rPr lang="en-US" smtClean="0"/>
              <a:t>35</a:t>
            </a:fld>
            <a:endParaRPr lang="en-US"/>
          </a:p>
        </p:txBody>
      </p:sp>
    </p:spTree>
    <p:extLst>
      <p:ext uri="{BB962C8B-B14F-4D97-AF65-F5344CB8AC3E}">
        <p14:creationId xmlns:p14="http://schemas.microsoft.com/office/powerpoint/2010/main" val="1808746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25418-D033-BB1A-A41E-088C6083F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D732A-B17F-744F-9910-92235F35E7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BDE70-4837-52AE-B0BC-01E6A90EDF36}"/>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6FA3B790-A1D8-D383-5E5F-9B21D69E78F4}"/>
              </a:ext>
            </a:extLst>
          </p:cNvPr>
          <p:cNvSpPr>
            <a:spLocks noGrp="1"/>
          </p:cNvSpPr>
          <p:nvPr>
            <p:ph type="sldNum" sz="quarter" idx="5"/>
          </p:nvPr>
        </p:nvSpPr>
        <p:spPr/>
        <p:txBody>
          <a:bodyPr/>
          <a:lstStyle/>
          <a:p>
            <a:fld id="{94B41535-32A4-4266-AA3D-2EB5B1E35E10}" type="slidenum">
              <a:rPr lang="en-US" smtClean="0"/>
              <a:t>37</a:t>
            </a:fld>
            <a:endParaRPr lang="en-US"/>
          </a:p>
        </p:txBody>
      </p:sp>
    </p:spTree>
    <p:extLst>
      <p:ext uri="{BB962C8B-B14F-4D97-AF65-F5344CB8AC3E}">
        <p14:creationId xmlns:p14="http://schemas.microsoft.com/office/powerpoint/2010/main" val="424700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3157E-57D6-6F4F-E751-F0DF60861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26726-14D8-36D8-5703-980D77973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4FD4B2-0899-1F49-A472-6FAF3B7D44F7}"/>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CC22404E-3C64-8EF4-646A-D53119A2277E}"/>
              </a:ext>
            </a:extLst>
          </p:cNvPr>
          <p:cNvSpPr>
            <a:spLocks noGrp="1"/>
          </p:cNvSpPr>
          <p:nvPr>
            <p:ph type="sldNum" sz="quarter" idx="5"/>
          </p:nvPr>
        </p:nvSpPr>
        <p:spPr/>
        <p:txBody>
          <a:bodyPr/>
          <a:lstStyle/>
          <a:p>
            <a:fld id="{94B41535-32A4-4266-AA3D-2EB5B1E35E10}" type="slidenum">
              <a:rPr lang="en-US" smtClean="0"/>
              <a:t>38</a:t>
            </a:fld>
            <a:endParaRPr lang="en-US"/>
          </a:p>
        </p:txBody>
      </p:sp>
    </p:spTree>
    <p:extLst>
      <p:ext uri="{BB962C8B-B14F-4D97-AF65-F5344CB8AC3E}">
        <p14:creationId xmlns:p14="http://schemas.microsoft.com/office/powerpoint/2010/main" val="2849480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9B835-AD57-D429-160B-F916FCACF3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BFE458-785D-194F-1E1A-CB4A23C04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B35AF-37B6-ADEB-9905-D1F47D352A68}"/>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8D44DC97-6961-86E9-F4EB-DC1326D0FC8E}"/>
              </a:ext>
            </a:extLst>
          </p:cNvPr>
          <p:cNvSpPr>
            <a:spLocks noGrp="1"/>
          </p:cNvSpPr>
          <p:nvPr>
            <p:ph type="sldNum" sz="quarter" idx="5"/>
          </p:nvPr>
        </p:nvSpPr>
        <p:spPr/>
        <p:txBody>
          <a:bodyPr/>
          <a:lstStyle/>
          <a:p>
            <a:fld id="{94B41535-32A4-4266-AA3D-2EB5B1E35E10}" type="slidenum">
              <a:rPr lang="en-US" smtClean="0"/>
              <a:t>40</a:t>
            </a:fld>
            <a:endParaRPr lang="en-US"/>
          </a:p>
        </p:txBody>
      </p:sp>
    </p:spTree>
    <p:extLst>
      <p:ext uri="{BB962C8B-B14F-4D97-AF65-F5344CB8AC3E}">
        <p14:creationId xmlns:p14="http://schemas.microsoft.com/office/powerpoint/2010/main" val="3193379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DA4CB-BB26-00A1-F951-B3F0690E42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F04A7-E8FA-A2DD-A9A8-E9D247CC2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04814-9294-32FF-177B-25D0C02C4B16}"/>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44FCA52A-A143-1C01-0BF9-8E2227E3B47C}"/>
              </a:ext>
            </a:extLst>
          </p:cNvPr>
          <p:cNvSpPr>
            <a:spLocks noGrp="1"/>
          </p:cNvSpPr>
          <p:nvPr>
            <p:ph type="sldNum" sz="quarter" idx="5"/>
          </p:nvPr>
        </p:nvSpPr>
        <p:spPr/>
        <p:txBody>
          <a:bodyPr/>
          <a:lstStyle/>
          <a:p>
            <a:fld id="{94B41535-32A4-4266-AA3D-2EB5B1E35E10}" type="slidenum">
              <a:rPr lang="en-US" smtClean="0"/>
              <a:t>41</a:t>
            </a:fld>
            <a:endParaRPr lang="en-US"/>
          </a:p>
        </p:txBody>
      </p:sp>
    </p:spTree>
    <p:extLst>
      <p:ext uri="{BB962C8B-B14F-4D97-AF65-F5344CB8AC3E}">
        <p14:creationId xmlns:p14="http://schemas.microsoft.com/office/powerpoint/2010/main" val="23051062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80B4D-1AEA-4FB1-5AD3-47CA83D44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535C15-A7C8-97AE-5D09-F5553D1CAA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1CE414-A53B-65A2-6D5F-017D066FA316}"/>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472A5683-13A5-8A76-83DA-43CADF27DAB3}"/>
              </a:ext>
            </a:extLst>
          </p:cNvPr>
          <p:cNvSpPr>
            <a:spLocks noGrp="1"/>
          </p:cNvSpPr>
          <p:nvPr>
            <p:ph type="sldNum" sz="quarter" idx="5"/>
          </p:nvPr>
        </p:nvSpPr>
        <p:spPr/>
        <p:txBody>
          <a:bodyPr/>
          <a:lstStyle/>
          <a:p>
            <a:fld id="{94B41535-32A4-4266-AA3D-2EB5B1E35E10}" type="slidenum">
              <a:rPr lang="en-US" smtClean="0"/>
              <a:t>42</a:t>
            </a:fld>
            <a:endParaRPr lang="en-US"/>
          </a:p>
        </p:txBody>
      </p:sp>
    </p:spTree>
    <p:extLst>
      <p:ext uri="{BB962C8B-B14F-4D97-AF65-F5344CB8AC3E}">
        <p14:creationId xmlns:p14="http://schemas.microsoft.com/office/powerpoint/2010/main" val="2122925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38CD7-2694-2F4B-992F-7AC9E1A09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EA0E40-F05F-7568-381E-A79BCA936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7181E-E74E-2F87-498D-CF35868FBD3B}"/>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BF3D7024-2054-C506-24E9-4EF6B56DE3D2}"/>
              </a:ext>
            </a:extLst>
          </p:cNvPr>
          <p:cNvSpPr>
            <a:spLocks noGrp="1"/>
          </p:cNvSpPr>
          <p:nvPr>
            <p:ph type="sldNum" sz="quarter" idx="5"/>
          </p:nvPr>
        </p:nvSpPr>
        <p:spPr/>
        <p:txBody>
          <a:bodyPr/>
          <a:lstStyle/>
          <a:p>
            <a:fld id="{94B41535-32A4-4266-AA3D-2EB5B1E35E10}" type="slidenum">
              <a:rPr lang="en-US" smtClean="0"/>
              <a:t>44</a:t>
            </a:fld>
            <a:endParaRPr lang="en-US"/>
          </a:p>
        </p:txBody>
      </p:sp>
    </p:spTree>
    <p:extLst>
      <p:ext uri="{BB962C8B-B14F-4D97-AF65-F5344CB8AC3E}">
        <p14:creationId xmlns:p14="http://schemas.microsoft.com/office/powerpoint/2010/main" val="2602564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06452-6A97-F3DF-0707-E016F62982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E075C-EADC-1CBD-DB15-FCDFD0D0D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D38D4-6901-F7B5-60D5-92364B5F105C}"/>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73342829-B9EC-5E2F-2FF8-897094B829CD}"/>
              </a:ext>
            </a:extLst>
          </p:cNvPr>
          <p:cNvSpPr>
            <a:spLocks noGrp="1"/>
          </p:cNvSpPr>
          <p:nvPr>
            <p:ph type="sldNum" sz="quarter" idx="5"/>
          </p:nvPr>
        </p:nvSpPr>
        <p:spPr/>
        <p:txBody>
          <a:bodyPr/>
          <a:lstStyle/>
          <a:p>
            <a:fld id="{94B41535-32A4-4266-AA3D-2EB5B1E35E10}" type="slidenum">
              <a:rPr lang="en-US" smtClean="0"/>
              <a:t>45</a:t>
            </a:fld>
            <a:endParaRPr lang="en-US"/>
          </a:p>
        </p:txBody>
      </p:sp>
    </p:spTree>
    <p:extLst>
      <p:ext uri="{BB962C8B-B14F-4D97-AF65-F5344CB8AC3E}">
        <p14:creationId xmlns:p14="http://schemas.microsoft.com/office/powerpoint/2010/main" val="164241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564E5-8AF7-94F5-0CC9-D82FB1FDC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B22D8-371D-1860-D0C3-5DFAC3EA17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D87CA-B6FA-E713-01BC-2ED84827B077}"/>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81D0364F-8726-F9DB-DA9F-0C0FDB2AD2A1}"/>
              </a:ext>
            </a:extLst>
          </p:cNvPr>
          <p:cNvSpPr>
            <a:spLocks noGrp="1"/>
          </p:cNvSpPr>
          <p:nvPr>
            <p:ph type="sldNum" sz="quarter" idx="5"/>
          </p:nvPr>
        </p:nvSpPr>
        <p:spPr/>
        <p:txBody>
          <a:bodyPr/>
          <a:lstStyle/>
          <a:p>
            <a:fld id="{94B41535-32A4-4266-AA3D-2EB5B1E35E10}" type="slidenum">
              <a:rPr lang="en-US" smtClean="0"/>
              <a:t>46</a:t>
            </a:fld>
            <a:endParaRPr lang="en-US"/>
          </a:p>
        </p:txBody>
      </p:sp>
    </p:spTree>
    <p:extLst>
      <p:ext uri="{BB962C8B-B14F-4D97-AF65-F5344CB8AC3E}">
        <p14:creationId xmlns:p14="http://schemas.microsoft.com/office/powerpoint/2010/main" val="1673962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9EE1C-9FEA-8790-ED39-E70E0092E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00AEC-C19D-1D22-7CFD-8EAAE8BFA7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DD9CF-31AB-DF3C-F5C4-03269E1C2529}"/>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35928876-BF16-3C02-B0AB-99DB915A745F}"/>
              </a:ext>
            </a:extLst>
          </p:cNvPr>
          <p:cNvSpPr>
            <a:spLocks noGrp="1"/>
          </p:cNvSpPr>
          <p:nvPr>
            <p:ph type="sldNum" sz="quarter" idx="5"/>
          </p:nvPr>
        </p:nvSpPr>
        <p:spPr/>
        <p:txBody>
          <a:bodyPr/>
          <a:lstStyle/>
          <a:p>
            <a:fld id="{94B41535-32A4-4266-AA3D-2EB5B1E35E10}" type="slidenum">
              <a:rPr lang="en-US" smtClean="0"/>
              <a:t>47</a:t>
            </a:fld>
            <a:endParaRPr lang="en-US"/>
          </a:p>
        </p:txBody>
      </p:sp>
    </p:spTree>
    <p:extLst>
      <p:ext uri="{BB962C8B-B14F-4D97-AF65-F5344CB8AC3E}">
        <p14:creationId xmlns:p14="http://schemas.microsoft.com/office/powerpoint/2010/main" val="423209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DAE6E-3DC4-BFE2-F92C-C987156C4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E6E7C-165C-805C-3E75-5A2A7B083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1B17E4-FDE7-D497-2F18-9B81C93E3459}"/>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E39733C9-C6D7-FDC4-BBF6-AAD7C20386B7}"/>
              </a:ext>
            </a:extLst>
          </p:cNvPr>
          <p:cNvSpPr>
            <a:spLocks noGrp="1"/>
          </p:cNvSpPr>
          <p:nvPr>
            <p:ph type="sldNum" sz="quarter" idx="5"/>
          </p:nvPr>
        </p:nvSpPr>
        <p:spPr/>
        <p:txBody>
          <a:bodyPr/>
          <a:lstStyle/>
          <a:p>
            <a:fld id="{94B41535-32A4-4266-AA3D-2EB5B1E35E10}" type="slidenum">
              <a:rPr lang="en-US" smtClean="0"/>
              <a:t>6</a:t>
            </a:fld>
            <a:endParaRPr lang="en-US"/>
          </a:p>
        </p:txBody>
      </p:sp>
    </p:spTree>
    <p:extLst>
      <p:ext uri="{BB962C8B-B14F-4D97-AF65-F5344CB8AC3E}">
        <p14:creationId xmlns:p14="http://schemas.microsoft.com/office/powerpoint/2010/main" val="4609173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0B7DC-BA76-EFCE-8D13-6425D7733B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ED35B-1E36-D7B4-E55A-C6543C07F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8FB48-0C3A-D431-014D-62ACAC52A7CB}"/>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74893F03-AF0E-1D1D-1722-F0289DB6A463}"/>
              </a:ext>
            </a:extLst>
          </p:cNvPr>
          <p:cNvSpPr>
            <a:spLocks noGrp="1"/>
          </p:cNvSpPr>
          <p:nvPr>
            <p:ph type="sldNum" sz="quarter" idx="5"/>
          </p:nvPr>
        </p:nvSpPr>
        <p:spPr/>
        <p:txBody>
          <a:bodyPr/>
          <a:lstStyle/>
          <a:p>
            <a:fld id="{94B41535-32A4-4266-AA3D-2EB5B1E35E10}" type="slidenum">
              <a:rPr lang="en-US" smtClean="0"/>
              <a:t>48</a:t>
            </a:fld>
            <a:endParaRPr lang="en-US"/>
          </a:p>
        </p:txBody>
      </p:sp>
    </p:spTree>
    <p:extLst>
      <p:ext uri="{BB962C8B-B14F-4D97-AF65-F5344CB8AC3E}">
        <p14:creationId xmlns:p14="http://schemas.microsoft.com/office/powerpoint/2010/main" val="38777540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AD9D9-24A0-9BB5-AC4D-CFD39CC23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4C8C6-AD6D-8295-E57F-11952310AF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C9BBB-B3D6-2A3A-6C43-D3678917AF2C}"/>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71669349-E77A-2404-D864-C10572D2656B}"/>
              </a:ext>
            </a:extLst>
          </p:cNvPr>
          <p:cNvSpPr>
            <a:spLocks noGrp="1"/>
          </p:cNvSpPr>
          <p:nvPr>
            <p:ph type="sldNum" sz="quarter" idx="5"/>
          </p:nvPr>
        </p:nvSpPr>
        <p:spPr/>
        <p:txBody>
          <a:bodyPr/>
          <a:lstStyle/>
          <a:p>
            <a:fld id="{94B41535-32A4-4266-AA3D-2EB5B1E35E10}" type="slidenum">
              <a:rPr lang="en-US" smtClean="0"/>
              <a:t>49</a:t>
            </a:fld>
            <a:endParaRPr lang="en-US"/>
          </a:p>
        </p:txBody>
      </p:sp>
    </p:spTree>
    <p:extLst>
      <p:ext uri="{BB962C8B-B14F-4D97-AF65-F5344CB8AC3E}">
        <p14:creationId xmlns:p14="http://schemas.microsoft.com/office/powerpoint/2010/main" val="425729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444F4-1017-4EA9-C642-46F2E2187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C55655-9C1D-D43F-7AA8-88E0EF7A10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1C963D-6019-6C77-CE19-C39A420C0071}"/>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C0A88F2D-85F8-B3FC-A76F-BA87DB7648E0}"/>
              </a:ext>
            </a:extLst>
          </p:cNvPr>
          <p:cNvSpPr>
            <a:spLocks noGrp="1"/>
          </p:cNvSpPr>
          <p:nvPr>
            <p:ph type="sldNum" sz="quarter" idx="5"/>
          </p:nvPr>
        </p:nvSpPr>
        <p:spPr/>
        <p:txBody>
          <a:bodyPr/>
          <a:lstStyle/>
          <a:p>
            <a:fld id="{94B41535-32A4-4266-AA3D-2EB5B1E35E10}" type="slidenum">
              <a:rPr lang="en-US" smtClean="0"/>
              <a:t>50</a:t>
            </a:fld>
            <a:endParaRPr lang="en-US"/>
          </a:p>
        </p:txBody>
      </p:sp>
    </p:spTree>
    <p:extLst>
      <p:ext uri="{BB962C8B-B14F-4D97-AF65-F5344CB8AC3E}">
        <p14:creationId xmlns:p14="http://schemas.microsoft.com/office/powerpoint/2010/main" val="112097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84C5E-F967-428D-B0AA-3CB235A4EC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D435E-A374-3F45-E27C-B91701C46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5A029-5079-95D6-01DE-DF26CE92218F}"/>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BA17517F-4820-563E-5436-B65F2841D95D}"/>
              </a:ext>
            </a:extLst>
          </p:cNvPr>
          <p:cNvSpPr>
            <a:spLocks noGrp="1"/>
          </p:cNvSpPr>
          <p:nvPr>
            <p:ph type="sldNum" sz="quarter" idx="5"/>
          </p:nvPr>
        </p:nvSpPr>
        <p:spPr/>
        <p:txBody>
          <a:bodyPr/>
          <a:lstStyle/>
          <a:p>
            <a:fld id="{94B41535-32A4-4266-AA3D-2EB5B1E35E10}" type="slidenum">
              <a:rPr lang="en-US" smtClean="0"/>
              <a:t>51</a:t>
            </a:fld>
            <a:endParaRPr lang="en-US"/>
          </a:p>
        </p:txBody>
      </p:sp>
    </p:spTree>
    <p:extLst>
      <p:ext uri="{BB962C8B-B14F-4D97-AF65-F5344CB8AC3E}">
        <p14:creationId xmlns:p14="http://schemas.microsoft.com/office/powerpoint/2010/main" val="218456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5478C-4D56-BE2D-96A0-7C22F7C17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3FFEF-01A8-9B4E-698D-4E4DC40F0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94E334-24C0-F074-69F0-7896CDF0B4C9}"/>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2FAE8F5-3D33-7AF9-B699-76D275565A54}"/>
              </a:ext>
            </a:extLst>
          </p:cNvPr>
          <p:cNvSpPr>
            <a:spLocks noGrp="1"/>
          </p:cNvSpPr>
          <p:nvPr>
            <p:ph type="sldNum" sz="quarter" idx="5"/>
          </p:nvPr>
        </p:nvSpPr>
        <p:spPr/>
        <p:txBody>
          <a:bodyPr/>
          <a:lstStyle/>
          <a:p>
            <a:fld id="{94B41535-32A4-4266-AA3D-2EB5B1E35E10}" type="slidenum">
              <a:rPr lang="en-US" smtClean="0"/>
              <a:t>52</a:t>
            </a:fld>
            <a:endParaRPr lang="en-US"/>
          </a:p>
        </p:txBody>
      </p:sp>
    </p:spTree>
    <p:extLst>
      <p:ext uri="{BB962C8B-B14F-4D97-AF65-F5344CB8AC3E}">
        <p14:creationId xmlns:p14="http://schemas.microsoft.com/office/powerpoint/2010/main" val="4165382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CE92B-4FF2-94FC-CF9B-37C528FDC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B98D6B-E79F-9F07-B444-DF50050C2E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4F96E-0BDE-7291-A706-5D5C39DE58E6}"/>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1A7957AB-E4D8-4C18-C700-5735878854B5}"/>
              </a:ext>
            </a:extLst>
          </p:cNvPr>
          <p:cNvSpPr>
            <a:spLocks noGrp="1"/>
          </p:cNvSpPr>
          <p:nvPr>
            <p:ph type="sldNum" sz="quarter" idx="5"/>
          </p:nvPr>
        </p:nvSpPr>
        <p:spPr/>
        <p:txBody>
          <a:bodyPr/>
          <a:lstStyle/>
          <a:p>
            <a:fld id="{94B41535-32A4-4266-AA3D-2EB5B1E35E10}" type="slidenum">
              <a:rPr lang="en-US" smtClean="0"/>
              <a:t>53</a:t>
            </a:fld>
            <a:endParaRPr lang="en-US"/>
          </a:p>
        </p:txBody>
      </p:sp>
    </p:spTree>
    <p:extLst>
      <p:ext uri="{BB962C8B-B14F-4D97-AF65-F5344CB8AC3E}">
        <p14:creationId xmlns:p14="http://schemas.microsoft.com/office/powerpoint/2010/main" val="2530704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87F78-3B5C-03DF-4504-5167428CD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64E65-A3C2-2283-2A75-E579DDE9A3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9ABF96-A0E3-7684-CC6A-A53CFC293687}"/>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4E67541B-FA89-7E73-768F-74D4A7CB6BFE}"/>
              </a:ext>
            </a:extLst>
          </p:cNvPr>
          <p:cNvSpPr>
            <a:spLocks noGrp="1"/>
          </p:cNvSpPr>
          <p:nvPr>
            <p:ph type="sldNum" sz="quarter" idx="5"/>
          </p:nvPr>
        </p:nvSpPr>
        <p:spPr/>
        <p:txBody>
          <a:bodyPr/>
          <a:lstStyle/>
          <a:p>
            <a:fld id="{94B41535-32A4-4266-AA3D-2EB5B1E35E10}" type="slidenum">
              <a:rPr lang="en-US" smtClean="0"/>
              <a:t>54</a:t>
            </a:fld>
            <a:endParaRPr lang="en-US"/>
          </a:p>
        </p:txBody>
      </p:sp>
    </p:spTree>
    <p:extLst>
      <p:ext uri="{BB962C8B-B14F-4D97-AF65-F5344CB8AC3E}">
        <p14:creationId xmlns:p14="http://schemas.microsoft.com/office/powerpoint/2010/main" val="178161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B3F5A-9EC3-77C0-3710-30DCA4D1E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91E113-C9A5-5650-164D-877F45FE2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26F72-E363-0F03-B44C-D37521CEB064}"/>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7B8D3E5B-E2FE-0AD7-29F4-257C534FA266}"/>
              </a:ext>
            </a:extLst>
          </p:cNvPr>
          <p:cNvSpPr>
            <a:spLocks noGrp="1"/>
          </p:cNvSpPr>
          <p:nvPr>
            <p:ph type="sldNum" sz="quarter" idx="5"/>
          </p:nvPr>
        </p:nvSpPr>
        <p:spPr/>
        <p:txBody>
          <a:bodyPr/>
          <a:lstStyle/>
          <a:p>
            <a:fld id="{94B41535-32A4-4266-AA3D-2EB5B1E35E10}" type="slidenum">
              <a:rPr lang="en-US" smtClean="0"/>
              <a:t>55</a:t>
            </a:fld>
            <a:endParaRPr lang="en-US"/>
          </a:p>
        </p:txBody>
      </p:sp>
    </p:spTree>
    <p:extLst>
      <p:ext uri="{BB962C8B-B14F-4D97-AF65-F5344CB8AC3E}">
        <p14:creationId xmlns:p14="http://schemas.microsoft.com/office/powerpoint/2010/main" val="3680985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B65F4-17F5-0505-421B-AB98C214B7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37332F-A517-04FB-7BFF-AB71C066F0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7DCEB-B0A6-20A3-505F-FB319416B628}"/>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466E922F-7361-5D3E-4459-8F3280B871E9}"/>
              </a:ext>
            </a:extLst>
          </p:cNvPr>
          <p:cNvSpPr>
            <a:spLocks noGrp="1"/>
          </p:cNvSpPr>
          <p:nvPr>
            <p:ph type="sldNum" sz="quarter" idx="5"/>
          </p:nvPr>
        </p:nvSpPr>
        <p:spPr/>
        <p:txBody>
          <a:bodyPr/>
          <a:lstStyle/>
          <a:p>
            <a:fld id="{94B41535-32A4-4266-AA3D-2EB5B1E35E10}" type="slidenum">
              <a:rPr lang="en-US" smtClean="0"/>
              <a:t>56</a:t>
            </a:fld>
            <a:endParaRPr lang="en-US"/>
          </a:p>
        </p:txBody>
      </p:sp>
    </p:spTree>
    <p:extLst>
      <p:ext uri="{BB962C8B-B14F-4D97-AF65-F5344CB8AC3E}">
        <p14:creationId xmlns:p14="http://schemas.microsoft.com/office/powerpoint/2010/main" val="651604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803C5-FC78-8860-1402-9BE4A73622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23AEC-C65D-7B56-F7A7-E92C6C83E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F20C0-F6F8-212B-7358-854B640AB32C}"/>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5EF3E830-4CD5-57F9-3592-6ECDE04C2386}"/>
              </a:ext>
            </a:extLst>
          </p:cNvPr>
          <p:cNvSpPr>
            <a:spLocks noGrp="1"/>
          </p:cNvSpPr>
          <p:nvPr>
            <p:ph type="sldNum" sz="quarter" idx="5"/>
          </p:nvPr>
        </p:nvSpPr>
        <p:spPr/>
        <p:txBody>
          <a:bodyPr/>
          <a:lstStyle/>
          <a:p>
            <a:fld id="{94B41535-32A4-4266-AA3D-2EB5B1E35E10}" type="slidenum">
              <a:rPr lang="en-US" smtClean="0"/>
              <a:t>57</a:t>
            </a:fld>
            <a:endParaRPr lang="en-US"/>
          </a:p>
        </p:txBody>
      </p:sp>
    </p:spTree>
    <p:extLst>
      <p:ext uri="{BB962C8B-B14F-4D97-AF65-F5344CB8AC3E}">
        <p14:creationId xmlns:p14="http://schemas.microsoft.com/office/powerpoint/2010/main" val="417685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6D17-A9D4-9B63-8776-83BFB9B217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EA8A3-A9A9-5358-D64D-EDD653EB8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152CE-C6B6-96AD-C168-EF8092F170F0}"/>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2D70973-AAD5-23D5-9861-61BDA7619036}"/>
              </a:ext>
            </a:extLst>
          </p:cNvPr>
          <p:cNvSpPr>
            <a:spLocks noGrp="1"/>
          </p:cNvSpPr>
          <p:nvPr>
            <p:ph type="sldNum" sz="quarter" idx="5"/>
          </p:nvPr>
        </p:nvSpPr>
        <p:spPr/>
        <p:txBody>
          <a:bodyPr/>
          <a:lstStyle/>
          <a:p>
            <a:fld id="{94B41535-32A4-4266-AA3D-2EB5B1E35E10}" type="slidenum">
              <a:rPr lang="en-US" smtClean="0"/>
              <a:t>7</a:t>
            </a:fld>
            <a:endParaRPr lang="en-US"/>
          </a:p>
        </p:txBody>
      </p:sp>
    </p:spTree>
    <p:extLst>
      <p:ext uri="{BB962C8B-B14F-4D97-AF65-F5344CB8AC3E}">
        <p14:creationId xmlns:p14="http://schemas.microsoft.com/office/powerpoint/2010/main" val="374152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D30F9-002B-F94C-A3E9-D9DB811962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9487AE-358D-3225-6ED0-10B23D5CA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E3E73E-FAC3-4176-2AD7-CC8C921464CE}"/>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1629ADD0-7080-D0CE-F8AC-C0F1561877AC}"/>
              </a:ext>
            </a:extLst>
          </p:cNvPr>
          <p:cNvSpPr>
            <a:spLocks noGrp="1"/>
          </p:cNvSpPr>
          <p:nvPr>
            <p:ph type="sldNum" sz="quarter" idx="5"/>
          </p:nvPr>
        </p:nvSpPr>
        <p:spPr/>
        <p:txBody>
          <a:bodyPr/>
          <a:lstStyle/>
          <a:p>
            <a:fld id="{94B41535-32A4-4266-AA3D-2EB5B1E35E10}" type="slidenum">
              <a:rPr lang="en-US" smtClean="0"/>
              <a:t>58</a:t>
            </a:fld>
            <a:endParaRPr lang="en-US"/>
          </a:p>
        </p:txBody>
      </p:sp>
    </p:spTree>
    <p:extLst>
      <p:ext uri="{BB962C8B-B14F-4D97-AF65-F5344CB8AC3E}">
        <p14:creationId xmlns:p14="http://schemas.microsoft.com/office/powerpoint/2010/main" val="3535128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88500-1E14-BE7A-37E5-FF6D01B8B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BC7717-B1B1-68CF-6170-2E0C9A183E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C0667-539F-1E41-36EA-A26F243DD3F7}"/>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4AE64B5D-7250-7E89-6F60-71FBCE70F8DC}"/>
              </a:ext>
            </a:extLst>
          </p:cNvPr>
          <p:cNvSpPr>
            <a:spLocks noGrp="1"/>
          </p:cNvSpPr>
          <p:nvPr>
            <p:ph type="sldNum" sz="quarter" idx="5"/>
          </p:nvPr>
        </p:nvSpPr>
        <p:spPr/>
        <p:txBody>
          <a:bodyPr/>
          <a:lstStyle/>
          <a:p>
            <a:fld id="{94B41535-32A4-4266-AA3D-2EB5B1E35E10}" type="slidenum">
              <a:rPr lang="en-US" smtClean="0"/>
              <a:t>59</a:t>
            </a:fld>
            <a:endParaRPr lang="en-US"/>
          </a:p>
        </p:txBody>
      </p:sp>
    </p:spTree>
    <p:extLst>
      <p:ext uri="{BB962C8B-B14F-4D97-AF65-F5344CB8AC3E}">
        <p14:creationId xmlns:p14="http://schemas.microsoft.com/office/powerpoint/2010/main" val="1020429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90248-F160-7EC5-24C4-1D5D0331A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9FA0C-CC0F-45ED-F2CF-6B7882D28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D375E-73C3-0454-E3DC-ADE9A914905F}"/>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E497E2A4-AFD4-56AA-31A5-AB93F88FBE29}"/>
              </a:ext>
            </a:extLst>
          </p:cNvPr>
          <p:cNvSpPr>
            <a:spLocks noGrp="1"/>
          </p:cNvSpPr>
          <p:nvPr>
            <p:ph type="sldNum" sz="quarter" idx="5"/>
          </p:nvPr>
        </p:nvSpPr>
        <p:spPr/>
        <p:txBody>
          <a:bodyPr/>
          <a:lstStyle/>
          <a:p>
            <a:fld id="{94B41535-32A4-4266-AA3D-2EB5B1E35E10}" type="slidenum">
              <a:rPr lang="en-US" smtClean="0"/>
              <a:t>60</a:t>
            </a:fld>
            <a:endParaRPr lang="en-US"/>
          </a:p>
        </p:txBody>
      </p:sp>
    </p:spTree>
    <p:extLst>
      <p:ext uri="{BB962C8B-B14F-4D97-AF65-F5344CB8AC3E}">
        <p14:creationId xmlns:p14="http://schemas.microsoft.com/office/powerpoint/2010/main" val="1795680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4DE2F-ECB0-BFA8-CEE8-F1E17BA05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5FBC43-4521-32EF-8632-6EA5D856BA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2256C2-36C2-179F-97FA-3602DE7915E3}"/>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7AD3CB3A-0833-3A38-9502-F6C0D83A9790}"/>
              </a:ext>
            </a:extLst>
          </p:cNvPr>
          <p:cNvSpPr>
            <a:spLocks noGrp="1"/>
          </p:cNvSpPr>
          <p:nvPr>
            <p:ph type="sldNum" sz="quarter" idx="5"/>
          </p:nvPr>
        </p:nvSpPr>
        <p:spPr/>
        <p:txBody>
          <a:bodyPr/>
          <a:lstStyle/>
          <a:p>
            <a:fld id="{94B41535-32A4-4266-AA3D-2EB5B1E35E10}" type="slidenum">
              <a:rPr lang="en-US" smtClean="0"/>
              <a:t>61</a:t>
            </a:fld>
            <a:endParaRPr lang="en-US"/>
          </a:p>
        </p:txBody>
      </p:sp>
    </p:spTree>
    <p:extLst>
      <p:ext uri="{BB962C8B-B14F-4D97-AF65-F5344CB8AC3E}">
        <p14:creationId xmlns:p14="http://schemas.microsoft.com/office/powerpoint/2010/main" val="2082216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19C39-5A81-AD98-1BB8-80F889718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C207D-1332-EBC5-7F50-A820E26AC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7126F-F38A-DC00-0F80-4520B39105BE}"/>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5E51B852-14FF-0E59-44E5-34D6750DF40B}"/>
              </a:ext>
            </a:extLst>
          </p:cNvPr>
          <p:cNvSpPr>
            <a:spLocks noGrp="1"/>
          </p:cNvSpPr>
          <p:nvPr>
            <p:ph type="sldNum" sz="quarter" idx="5"/>
          </p:nvPr>
        </p:nvSpPr>
        <p:spPr/>
        <p:txBody>
          <a:bodyPr/>
          <a:lstStyle/>
          <a:p>
            <a:fld id="{94B41535-32A4-4266-AA3D-2EB5B1E35E10}" type="slidenum">
              <a:rPr lang="en-US" smtClean="0"/>
              <a:t>62</a:t>
            </a:fld>
            <a:endParaRPr lang="en-US"/>
          </a:p>
        </p:txBody>
      </p:sp>
    </p:spTree>
    <p:extLst>
      <p:ext uri="{BB962C8B-B14F-4D97-AF65-F5344CB8AC3E}">
        <p14:creationId xmlns:p14="http://schemas.microsoft.com/office/powerpoint/2010/main" val="1166342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A802C-1731-9651-2929-E91241FB1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95BE7-0848-F56B-0E57-6A684182C8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1BFCCA-A343-C331-190D-CA0E6E58DA63}"/>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0AB6278B-AF1B-B725-D62C-EAAA4FD276E2}"/>
              </a:ext>
            </a:extLst>
          </p:cNvPr>
          <p:cNvSpPr>
            <a:spLocks noGrp="1"/>
          </p:cNvSpPr>
          <p:nvPr>
            <p:ph type="sldNum" sz="quarter" idx="5"/>
          </p:nvPr>
        </p:nvSpPr>
        <p:spPr/>
        <p:txBody>
          <a:bodyPr/>
          <a:lstStyle/>
          <a:p>
            <a:fld id="{94B41535-32A4-4266-AA3D-2EB5B1E35E10}" type="slidenum">
              <a:rPr lang="en-US" smtClean="0"/>
              <a:t>63</a:t>
            </a:fld>
            <a:endParaRPr lang="en-US"/>
          </a:p>
        </p:txBody>
      </p:sp>
    </p:spTree>
    <p:extLst>
      <p:ext uri="{BB962C8B-B14F-4D97-AF65-F5344CB8AC3E}">
        <p14:creationId xmlns:p14="http://schemas.microsoft.com/office/powerpoint/2010/main" val="23063181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0A59E-6585-5067-D442-E2AEBE9D8A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64F1E-D9C2-1F25-44BF-6EBFD93DC4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4CEAF9-2CF5-7DE6-6843-699AA0279FC2}"/>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B07725E2-85C4-7AB8-5643-A81370A596B1}"/>
              </a:ext>
            </a:extLst>
          </p:cNvPr>
          <p:cNvSpPr>
            <a:spLocks noGrp="1"/>
          </p:cNvSpPr>
          <p:nvPr>
            <p:ph type="sldNum" sz="quarter" idx="5"/>
          </p:nvPr>
        </p:nvSpPr>
        <p:spPr/>
        <p:txBody>
          <a:bodyPr/>
          <a:lstStyle/>
          <a:p>
            <a:fld id="{94B41535-32A4-4266-AA3D-2EB5B1E35E10}" type="slidenum">
              <a:rPr lang="en-US" smtClean="0"/>
              <a:t>64</a:t>
            </a:fld>
            <a:endParaRPr lang="en-US"/>
          </a:p>
        </p:txBody>
      </p:sp>
    </p:spTree>
    <p:extLst>
      <p:ext uri="{BB962C8B-B14F-4D97-AF65-F5344CB8AC3E}">
        <p14:creationId xmlns:p14="http://schemas.microsoft.com/office/powerpoint/2010/main" val="32260064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F7F1-9390-522F-5B92-E56A3C058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CA6E5-14D7-8C04-5096-27B5E6EEBE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77D2BF-EF12-FBD8-5967-DCAA43DA278C}"/>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CDD39475-910A-BD8C-A060-B71CCEB5DB62}"/>
              </a:ext>
            </a:extLst>
          </p:cNvPr>
          <p:cNvSpPr>
            <a:spLocks noGrp="1"/>
          </p:cNvSpPr>
          <p:nvPr>
            <p:ph type="sldNum" sz="quarter" idx="5"/>
          </p:nvPr>
        </p:nvSpPr>
        <p:spPr/>
        <p:txBody>
          <a:bodyPr/>
          <a:lstStyle/>
          <a:p>
            <a:fld id="{94B41535-32A4-4266-AA3D-2EB5B1E35E10}" type="slidenum">
              <a:rPr lang="en-US" smtClean="0"/>
              <a:t>65</a:t>
            </a:fld>
            <a:endParaRPr lang="en-US"/>
          </a:p>
        </p:txBody>
      </p:sp>
    </p:spTree>
    <p:extLst>
      <p:ext uri="{BB962C8B-B14F-4D97-AF65-F5344CB8AC3E}">
        <p14:creationId xmlns:p14="http://schemas.microsoft.com/office/powerpoint/2010/main" val="141720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707BD-B5A9-2A5B-A35F-80A0DB39D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2E4FC-5237-74F2-3D82-FD985ED4D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029FB-D410-B44B-A1C1-CCA54D8D84D1}"/>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80224138-4894-0677-7161-0D1F55B462FA}"/>
              </a:ext>
            </a:extLst>
          </p:cNvPr>
          <p:cNvSpPr>
            <a:spLocks noGrp="1"/>
          </p:cNvSpPr>
          <p:nvPr>
            <p:ph type="sldNum" sz="quarter" idx="5"/>
          </p:nvPr>
        </p:nvSpPr>
        <p:spPr/>
        <p:txBody>
          <a:bodyPr/>
          <a:lstStyle/>
          <a:p>
            <a:fld id="{94B41535-32A4-4266-AA3D-2EB5B1E35E10}" type="slidenum">
              <a:rPr lang="en-US" smtClean="0"/>
              <a:t>66</a:t>
            </a:fld>
            <a:endParaRPr lang="en-US"/>
          </a:p>
        </p:txBody>
      </p:sp>
    </p:spTree>
    <p:extLst>
      <p:ext uri="{BB962C8B-B14F-4D97-AF65-F5344CB8AC3E}">
        <p14:creationId xmlns:p14="http://schemas.microsoft.com/office/powerpoint/2010/main" val="2414962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8CE6B-76C3-F64C-B82C-BF5F99540E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CC36E-009C-4EDD-8CD4-FE45D9E16D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68A1D-E702-36C8-185D-71A14369C50B}"/>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9CED0D43-83E5-CE9B-E28F-3D68AB3BE964}"/>
              </a:ext>
            </a:extLst>
          </p:cNvPr>
          <p:cNvSpPr>
            <a:spLocks noGrp="1"/>
          </p:cNvSpPr>
          <p:nvPr>
            <p:ph type="sldNum" sz="quarter" idx="5"/>
          </p:nvPr>
        </p:nvSpPr>
        <p:spPr/>
        <p:txBody>
          <a:bodyPr/>
          <a:lstStyle/>
          <a:p>
            <a:fld id="{94B41535-32A4-4266-AA3D-2EB5B1E35E10}" type="slidenum">
              <a:rPr lang="en-US" smtClean="0"/>
              <a:t>67</a:t>
            </a:fld>
            <a:endParaRPr lang="en-US"/>
          </a:p>
        </p:txBody>
      </p:sp>
    </p:spTree>
    <p:extLst>
      <p:ext uri="{BB962C8B-B14F-4D97-AF65-F5344CB8AC3E}">
        <p14:creationId xmlns:p14="http://schemas.microsoft.com/office/powerpoint/2010/main" val="3953650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17A41-4EF8-C712-BEA0-3D2669FD16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CB6A46-BB7A-433B-5F73-63ED0FCF7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733AC-996E-DE94-7BBC-AACEECAE2461}"/>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E16587FC-BB01-CC90-61BE-BC55A43D5968}"/>
              </a:ext>
            </a:extLst>
          </p:cNvPr>
          <p:cNvSpPr>
            <a:spLocks noGrp="1"/>
          </p:cNvSpPr>
          <p:nvPr>
            <p:ph type="sldNum" sz="quarter" idx="5"/>
          </p:nvPr>
        </p:nvSpPr>
        <p:spPr/>
        <p:txBody>
          <a:bodyPr/>
          <a:lstStyle/>
          <a:p>
            <a:fld id="{94B41535-32A4-4266-AA3D-2EB5B1E35E10}" type="slidenum">
              <a:rPr lang="en-US" smtClean="0"/>
              <a:t>8</a:t>
            </a:fld>
            <a:endParaRPr lang="en-US"/>
          </a:p>
        </p:txBody>
      </p:sp>
    </p:spTree>
    <p:extLst>
      <p:ext uri="{BB962C8B-B14F-4D97-AF65-F5344CB8AC3E}">
        <p14:creationId xmlns:p14="http://schemas.microsoft.com/office/powerpoint/2010/main" val="9826840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2E0AA-2717-2CAD-D2A9-064FED1AD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49F9E-9742-BEBB-5705-82C24024D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B4C7B-B1BD-E1E3-EA5B-5E05D66800C4}"/>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E4A77CD3-EDA9-505F-900C-4744C20B727A}"/>
              </a:ext>
            </a:extLst>
          </p:cNvPr>
          <p:cNvSpPr>
            <a:spLocks noGrp="1"/>
          </p:cNvSpPr>
          <p:nvPr>
            <p:ph type="sldNum" sz="quarter" idx="5"/>
          </p:nvPr>
        </p:nvSpPr>
        <p:spPr/>
        <p:txBody>
          <a:bodyPr/>
          <a:lstStyle/>
          <a:p>
            <a:fld id="{94B41535-32A4-4266-AA3D-2EB5B1E35E10}" type="slidenum">
              <a:rPr lang="en-US" smtClean="0"/>
              <a:t>68</a:t>
            </a:fld>
            <a:endParaRPr lang="en-US"/>
          </a:p>
        </p:txBody>
      </p:sp>
    </p:spTree>
    <p:extLst>
      <p:ext uri="{BB962C8B-B14F-4D97-AF65-F5344CB8AC3E}">
        <p14:creationId xmlns:p14="http://schemas.microsoft.com/office/powerpoint/2010/main" val="22926664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210C7-CD3C-4A03-2789-C37121AD6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6C927-DB18-43E0-42CC-C13D170CBE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1C755-F643-9FBC-9BEE-ACA9B31E0393}"/>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4586EF24-5E34-5F0D-326B-F0486B145C4C}"/>
              </a:ext>
            </a:extLst>
          </p:cNvPr>
          <p:cNvSpPr>
            <a:spLocks noGrp="1"/>
          </p:cNvSpPr>
          <p:nvPr>
            <p:ph type="sldNum" sz="quarter" idx="5"/>
          </p:nvPr>
        </p:nvSpPr>
        <p:spPr/>
        <p:txBody>
          <a:bodyPr/>
          <a:lstStyle/>
          <a:p>
            <a:fld id="{94B41535-32A4-4266-AA3D-2EB5B1E35E10}" type="slidenum">
              <a:rPr lang="en-US" smtClean="0"/>
              <a:t>69</a:t>
            </a:fld>
            <a:endParaRPr lang="en-US"/>
          </a:p>
        </p:txBody>
      </p:sp>
    </p:spTree>
    <p:extLst>
      <p:ext uri="{BB962C8B-B14F-4D97-AF65-F5344CB8AC3E}">
        <p14:creationId xmlns:p14="http://schemas.microsoft.com/office/powerpoint/2010/main" val="41250978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D1E5-E71B-153C-6BAA-8E1FEB5AA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27DEFA-E70C-B1E9-BFB4-744332E5A4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FC400-0F87-6359-7AB6-D20BE99E01F1}"/>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EFFB350A-D9FA-E59B-D608-2719B1E5859C}"/>
              </a:ext>
            </a:extLst>
          </p:cNvPr>
          <p:cNvSpPr>
            <a:spLocks noGrp="1"/>
          </p:cNvSpPr>
          <p:nvPr>
            <p:ph type="sldNum" sz="quarter" idx="5"/>
          </p:nvPr>
        </p:nvSpPr>
        <p:spPr/>
        <p:txBody>
          <a:bodyPr/>
          <a:lstStyle/>
          <a:p>
            <a:fld id="{94B41535-32A4-4266-AA3D-2EB5B1E35E10}" type="slidenum">
              <a:rPr lang="en-US" smtClean="0"/>
              <a:t>70</a:t>
            </a:fld>
            <a:endParaRPr lang="en-US"/>
          </a:p>
        </p:txBody>
      </p:sp>
    </p:spTree>
    <p:extLst>
      <p:ext uri="{BB962C8B-B14F-4D97-AF65-F5344CB8AC3E}">
        <p14:creationId xmlns:p14="http://schemas.microsoft.com/office/powerpoint/2010/main" val="24029093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5426A-812A-1757-A241-992173A61B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D6663-B2A3-EB6B-A85F-5FBDB26681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70CAD-FF41-245F-4D83-444398736172}"/>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3C9622D7-1A3A-8758-E20F-0EF32485C933}"/>
              </a:ext>
            </a:extLst>
          </p:cNvPr>
          <p:cNvSpPr>
            <a:spLocks noGrp="1"/>
          </p:cNvSpPr>
          <p:nvPr>
            <p:ph type="sldNum" sz="quarter" idx="5"/>
          </p:nvPr>
        </p:nvSpPr>
        <p:spPr/>
        <p:txBody>
          <a:bodyPr/>
          <a:lstStyle/>
          <a:p>
            <a:fld id="{94B41535-32A4-4266-AA3D-2EB5B1E35E10}" type="slidenum">
              <a:rPr lang="en-US" smtClean="0"/>
              <a:t>71</a:t>
            </a:fld>
            <a:endParaRPr lang="en-US"/>
          </a:p>
        </p:txBody>
      </p:sp>
    </p:spTree>
    <p:extLst>
      <p:ext uri="{BB962C8B-B14F-4D97-AF65-F5344CB8AC3E}">
        <p14:creationId xmlns:p14="http://schemas.microsoft.com/office/powerpoint/2010/main" val="4893571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0873B-ADCE-BC59-02A9-7CA78504C3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25EEC-6D2B-8F73-E690-7998872CC7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C66A95-2956-2492-58E9-CEB8D88F691A}"/>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D526646-846E-3722-3FBD-47F89D8C19A4}"/>
              </a:ext>
            </a:extLst>
          </p:cNvPr>
          <p:cNvSpPr>
            <a:spLocks noGrp="1"/>
          </p:cNvSpPr>
          <p:nvPr>
            <p:ph type="sldNum" sz="quarter" idx="5"/>
          </p:nvPr>
        </p:nvSpPr>
        <p:spPr/>
        <p:txBody>
          <a:bodyPr/>
          <a:lstStyle/>
          <a:p>
            <a:fld id="{94B41535-32A4-4266-AA3D-2EB5B1E35E10}" type="slidenum">
              <a:rPr lang="en-US" smtClean="0"/>
              <a:t>72</a:t>
            </a:fld>
            <a:endParaRPr lang="en-US"/>
          </a:p>
        </p:txBody>
      </p:sp>
    </p:spTree>
    <p:extLst>
      <p:ext uri="{BB962C8B-B14F-4D97-AF65-F5344CB8AC3E}">
        <p14:creationId xmlns:p14="http://schemas.microsoft.com/office/powerpoint/2010/main" val="38552654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BA760-FFBE-79A7-A9AD-2C6F58C44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511CDD-3F49-7FE1-79A3-6BDDA4DEF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D1AA4-D969-0782-B4D2-C9965A9E5EE5}"/>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7EAEFAB6-3C06-E51C-F4A9-A1A57E8BE491}"/>
              </a:ext>
            </a:extLst>
          </p:cNvPr>
          <p:cNvSpPr>
            <a:spLocks noGrp="1"/>
          </p:cNvSpPr>
          <p:nvPr>
            <p:ph type="sldNum" sz="quarter" idx="5"/>
          </p:nvPr>
        </p:nvSpPr>
        <p:spPr/>
        <p:txBody>
          <a:bodyPr/>
          <a:lstStyle/>
          <a:p>
            <a:fld id="{94B41535-32A4-4266-AA3D-2EB5B1E35E10}" type="slidenum">
              <a:rPr lang="en-US" smtClean="0"/>
              <a:t>73</a:t>
            </a:fld>
            <a:endParaRPr lang="en-US"/>
          </a:p>
        </p:txBody>
      </p:sp>
    </p:spTree>
    <p:extLst>
      <p:ext uri="{BB962C8B-B14F-4D97-AF65-F5344CB8AC3E}">
        <p14:creationId xmlns:p14="http://schemas.microsoft.com/office/powerpoint/2010/main" val="8565548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2347C-C4BC-F942-508F-333346D4D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F1445-2D12-1680-A639-B627AE2004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8C6707-7B14-D7E1-60D0-34932F2E208F}"/>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49AF7E27-77B9-B4F3-21E9-22C0A4B2BDB4}"/>
              </a:ext>
            </a:extLst>
          </p:cNvPr>
          <p:cNvSpPr>
            <a:spLocks noGrp="1"/>
          </p:cNvSpPr>
          <p:nvPr>
            <p:ph type="sldNum" sz="quarter" idx="5"/>
          </p:nvPr>
        </p:nvSpPr>
        <p:spPr/>
        <p:txBody>
          <a:bodyPr/>
          <a:lstStyle/>
          <a:p>
            <a:fld id="{94B41535-32A4-4266-AA3D-2EB5B1E35E10}" type="slidenum">
              <a:rPr lang="en-US" smtClean="0"/>
              <a:t>74</a:t>
            </a:fld>
            <a:endParaRPr lang="en-US"/>
          </a:p>
        </p:txBody>
      </p:sp>
    </p:spTree>
    <p:extLst>
      <p:ext uri="{BB962C8B-B14F-4D97-AF65-F5344CB8AC3E}">
        <p14:creationId xmlns:p14="http://schemas.microsoft.com/office/powerpoint/2010/main" val="3890579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F205E-2BF4-F67C-6976-67652D5B31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9EDE-DF18-901B-BDD5-C2BC53F4FD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70319-2114-D397-8FEE-62BA8189A2B1}"/>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5940C8C8-72D5-62CE-B3F9-F71A097D37BA}"/>
              </a:ext>
            </a:extLst>
          </p:cNvPr>
          <p:cNvSpPr>
            <a:spLocks noGrp="1"/>
          </p:cNvSpPr>
          <p:nvPr>
            <p:ph type="sldNum" sz="quarter" idx="5"/>
          </p:nvPr>
        </p:nvSpPr>
        <p:spPr/>
        <p:txBody>
          <a:bodyPr/>
          <a:lstStyle/>
          <a:p>
            <a:fld id="{94B41535-32A4-4266-AA3D-2EB5B1E35E10}" type="slidenum">
              <a:rPr lang="en-US" smtClean="0"/>
              <a:t>75</a:t>
            </a:fld>
            <a:endParaRPr lang="en-US"/>
          </a:p>
        </p:txBody>
      </p:sp>
    </p:spTree>
    <p:extLst>
      <p:ext uri="{BB962C8B-B14F-4D97-AF65-F5344CB8AC3E}">
        <p14:creationId xmlns:p14="http://schemas.microsoft.com/office/powerpoint/2010/main" val="33305504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51CE9-341B-52D8-397A-1FF0B899A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A1D7B-E199-4A72-EFD1-1D19874D2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10C51-4390-E900-CA82-A3CCEA69D80E}"/>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E2D9D693-1E7D-94B5-4D3B-03C72FC3300F}"/>
              </a:ext>
            </a:extLst>
          </p:cNvPr>
          <p:cNvSpPr>
            <a:spLocks noGrp="1"/>
          </p:cNvSpPr>
          <p:nvPr>
            <p:ph type="sldNum" sz="quarter" idx="5"/>
          </p:nvPr>
        </p:nvSpPr>
        <p:spPr/>
        <p:txBody>
          <a:bodyPr/>
          <a:lstStyle/>
          <a:p>
            <a:fld id="{94B41535-32A4-4266-AA3D-2EB5B1E35E10}" type="slidenum">
              <a:rPr lang="en-US" smtClean="0"/>
              <a:t>76</a:t>
            </a:fld>
            <a:endParaRPr lang="en-US"/>
          </a:p>
        </p:txBody>
      </p:sp>
    </p:spTree>
    <p:extLst>
      <p:ext uri="{BB962C8B-B14F-4D97-AF65-F5344CB8AC3E}">
        <p14:creationId xmlns:p14="http://schemas.microsoft.com/office/powerpoint/2010/main" val="20174825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23E16-0DD6-3E72-42EC-D2F31CB88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BA24B-13EA-F17A-6B0F-665EC7A8D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BFCDC5-883F-87AA-DCD2-13ACBB7CD9F3}"/>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3B12401B-06D7-FE61-58C5-6B73B9441119}"/>
              </a:ext>
            </a:extLst>
          </p:cNvPr>
          <p:cNvSpPr>
            <a:spLocks noGrp="1"/>
          </p:cNvSpPr>
          <p:nvPr>
            <p:ph type="sldNum" sz="quarter" idx="5"/>
          </p:nvPr>
        </p:nvSpPr>
        <p:spPr/>
        <p:txBody>
          <a:bodyPr/>
          <a:lstStyle/>
          <a:p>
            <a:fld id="{94B41535-32A4-4266-AA3D-2EB5B1E35E10}" type="slidenum">
              <a:rPr lang="en-US" smtClean="0"/>
              <a:t>77</a:t>
            </a:fld>
            <a:endParaRPr lang="en-US"/>
          </a:p>
        </p:txBody>
      </p:sp>
    </p:spTree>
    <p:extLst>
      <p:ext uri="{BB962C8B-B14F-4D97-AF65-F5344CB8AC3E}">
        <p14:creationId xmlns:p14="http://schemas.microsoft.com/office/powerpoint/2010/main" val="2596320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C799E-55E0-5237-A4D6-FD7AD7FC0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1313A-0A26-F5A5-BC54-90F0FFA6EA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EA3FE-CDA2-A5A6-6C2C-C252B8D53FAE}"/>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D90F64D-1DDB-EFA4-1584-66DFC514ECB8}"/>
              </a:ext>
            </a:extLst>
          </p:cNvPr>
          <p:cNvSpPr>
            <a:spLocks noGrp="1"/>
          </p:cNvSpPr>
          <p:nvPr>
            <p:ph type="sldNum" sz="quarter" idx="5"/>
          </p:nvPr>
        </p:nvSpPr>
        <p:spPr/>
        <p:txBody>
          <a:bodyPr/>
          <a:lstStyle/>
          <a:p>
            <a:fld id="{94B41535-32A4-4266-AA3D-2EB5B1E35E10}" type="slidenum">
              <a:rPr lang="en-US" smtClean="0"/>
              <a:t>9</a:t>
            </a:fld>
            <a:endParaRPr lang="en-US"/>
          </a:p>
        </p:txBody>
      </p:sp>
    </p:spTree>
    <p:extLst>
      <p:ext uri="{BB962C8B-B14F-4D97-AF65-F5344CB8AC3E}">
        <p14:creationId xmlns:p14="http://schemas.microsoft.com/office/powerpoint/2010/main" val="2171959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B66D0-927E-A468-CCF1-0B1D42E3D8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DE3F35-1638-8C5F-84C7-307A992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707666-FB0B-8E0D-01FD-2F271F9CC358}"/>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A66ADE2-4264-14CA-D7DE-96021A41BE28}"/>
              </a:ext>
            </a:extLst>
          </p:cNvPr>
          <p:cNvSpPr>
            <a:spLocks noGrp="1"/>
          </p:cNvSpPr>
          <p:nvPr>
            <p:ph type="sldNum" sz="quarter" idx="5"/>
          </p:nvPr>
        </p:nvSpPr>
        <p:spPr/>
        <p:txBody>
          <a:bodyPr/>
          <a:lstStyle/>
          <a:p>
            <a:fld id="{94B41535-32A4-4266-AA3D-2EB5B1E35E10}" type="slidenum">
              <a:rPr lang="en-US" smtClean="0"/>
              <a:t>78</a:t>
            </a:fld>
            <a:endParaRPr lang="en-US"/>
          </a:p>
        </p:txBody>
      </p:sp>
    </p:spTree>
    <p:extLst>
      <p:ext uri="{BB962C8B-B14F-4D97-AF65-F5344CB8AC3E}">
        <p14:creationId xmlns:p14="http://schemas.microsoft.com/office/powerpoint/2010/main" val="4952773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AD7DB-0F1C-03DD-793D-F2D5D6349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D7FDB-B2B4-51D1-3A12-1FAF39ACA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1EEB5C-38FB-9448-CA31-27F9C2EBE3FE}"/>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322621F8-8ACD-18DA-42E8-E5ED506E64BD}"/>
              </a:ext>
            </a:extLst>
          </p:cNvPr>
          <p:cNvSpPr>
            <a:spLocks noGrp="1"/>
          </p:cNvSpPr>
          <p:nvPr>
            <p:ph type="sldNum" sz="quarter" idx="5"/>
          </p:nvPr>
        </p:nvSpPr>
        <p:spPr/>
        <p:txBody>
          <a:bodyPr/>
          <a:lstStyle/>
          <a:p>
            <a:fld id="{94B41535-32A4-4266-AA3D-2EB5B1E35E10}" type="slidenum">
              <a:rPr lang="en-US" smtClean="0"/>
              <a:t>79</a:t>
            </a:fld>
            <a:endParaRPr lang="en-US"/>
          </a:p>
        </p:txBody>
      </p:sp>
    </p:spTree>
    <p:extLst>
      <p:ext uri="{BB962C8B-B14F-4D97-AF65-F5344CB8AC3E}">
        <p14:creationId xmlns:p14="http://schemas.microsoft.com/office/powerpoint/2010/main" val="18657965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7CD56-0B54-30C5-EB27-7BCC4A689F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D2C66-B595-D3DB-3580-F0565927D6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65CFD8-625A-8DB3-A805-694436C09E9A}"/>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842802B4-64C6-ADE6-F9C0-22925B8BCAE1}"/>
              </a:ext>
            </a:extLst>
          </p:cNvPr>
          <p:cNvSpPr>
            <a:spLocks noGrp="1"/>
          </p:cNvSpPr>
          <p:nvPr>
            <p:ph type="sldNum" sz="quarter" idx="5"/>
          </p:nvPr>
        </p:nvSpPr>
        <p:spPr/>
        <p:txBody>
          <a:bodyPr/>
          <a:lstStyle/>
          <a:p>
            <a:fld id="{94B41535-32A4-4266-AA3D-2EB5B1E35E10}" type="slidenum">
              <a:rPr lang="en-US" smtClean="0"/>
              <a:t>80</a:t>
            </a:fld>
            <a:endParaRPr lang="en-US"/>
          </a:p>
        </p:txBody>
      </p:sp>
    </p:spTree>
    <p:extLst>
      <p:ext uri="{BB962C8B-B14F-4D97-AF65-F5344CB8AC3E}">
        <p14:creationId xmlns:p14="http://schemas.microsoft.com/office/powerpoint/2010/main" val="21808606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3ACA3-3895-97C8-9794-6BD064720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F51C36-24E0-8451-9EDF-C543E8F01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0A0BA-F430-E4CE-FDE7-652C58861364}"/>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C0B40FD9-ED8C-8170-E83A-E0F41E69B0BE}"/>
              </a:ext>
            </a:extLst>
          </p:cNvPr>
          <p:cNvSpPr>
            <a:spLocks noGrp="1"/>
          </p:cNvSpPr>
          <p:nvPr>
            <p:ph type="sldNum" sz="quarter" idx="5"/>
          </p:nvPr>
        </p:nvSpPr>
        <p:spPr/>
        <p:txBody>
          <a:bodyPr/>
          <a:lstStyle/>
          <a:p>
            <a:fld id="{94B41535-32A4-4266-AA3D-2EB5B1E35E10}" type="slidenum">
              <a:rPr lang="en-US" smtClean="0"/>
              <a:t>81</a:t>
            </a:fld>
            <a:endParaRPr lang="en-US"/>
          </a:p>
        </p:txBody>
      </p:sp>
    </p:spTree>
    <p:extLst>
      <p:ext uri="{BB962C8B-B14F-4D97-AF65-F5344CB8AC3E}">
        <p14:creationId xmlns:p14="http://schemas.microsoft.com/office/powerpoint/2010/main" val="3353367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C9F46-51FD-0827-F622-4EEE7441A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661C7A-0533-6744-B386-1D4525B7C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E7940-7EBF-1A61-A122-692A922733E7}"/>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6AFAE77-5A1D-DF0B-54EC-69FB7CB40353}"/>
              </a:ext>
            </a:extLst>
          </p:cNvPr>
          <p:cNvSpPr>
            <a:spLocks noGrp="1"/>
          </p:cNvSpPr>
          <p:nvPr>
            <p:ph type="sldNum" sz="quarter" idx="5"/>
          </p:nvPr>
        </p:nvSpPr>
        <p:spPr/>
        <p:txBody>
          <a:bodyPr/>
          <a:lstStyle/>
          <a:p>
            <a:fld id="{94B41535-32A4-4266-AA3D-2EB5B1E35E10}" type="slidenum">
              <a:rPr lang="en-US" smtClean="0"/>
              <a:t>82</a:t>
            </a:fld>
            <a:endParaRPr lang="en-US"/>
          </a:p>
        </p:txBody>
      </p:sp>
    </p:spTree>
    <p:extLst>
      <p:ext uri="{BB962C8B-B14F-4D97-AF65-F5344CB8AC3E}">
        <p14:creationId xmlns:p14="http://schemas.microsoft.com/office/powerpoint/2010/main" val="1880729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F6E94-7F39-EC27-AFD2-D7C2637CF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48A0E-A977-61BB-0A7E-84BC24F47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354E4E-7886-E2AC-8E2C-548648178D33}"/>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081FF2D0-77E4-BD2D-DB1C-959D7EAE98A4}"/>
              </a:ext>
            </a:extLst>
          </p:cNvPr>
          <p:cNvSpPr>
            <a:spLocks noGrp="1"/>
          </p:cNvSpPr>
          <p:nvPr>
            <p:ph type="sldNum" sz="quarter" idx="5"/>
          </p:nvPr>
        </p:nvSpPr>
        <p:spPr/>
        <p:txBody>
          <a:bodyPr/>
          <a:lstStyle/>
          <a:p>
            <a:fld id="{94B41535-32A4-4266-AA3D-2EB5B1E35E10}" type="slidenum">
              <a:rPr lang="en-US" smtClean="0"/>
              <a:t>83</a:t>
            </a:fld>
            <a:endParaRPr lang="en-US"/>
          </a:p>
        </p:txBody>
      </p:sp>
    </p:spTree>
    <p:extLst>
      <p:ext uri="{BB962C8B-B14F-4D97-AF65-F5344CB8AC3E}">
        <p14:creationId xmlns:p14="http://schemas.microsoft.com/office/powerpoint/2010/main" val="2231226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6F246-5211-A083-290E-AF25FBED9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4674B-31D6-921D-A766-74E4C620B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F54AE-B136-4595-2A14-779D8F4C9898}"/>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3BB9B91D-47D1-065D-28BB-46A2F6649871}"/>
              </a:ext>
            </a:extLst>
          </p:cNvPr>
          <p:cNvSpPr>
            <a:spLocks noGrp="1"/>
          </p:cNvSpPr>
          <p:nvPr>
            <p:ph type="sldNum" sz="quarter" idx="5"/>
          </p:nvPr>
        </p:nvSpPr>
        <p:spPr/>
        <p:txBody>
          <a:bodyPr/>
          <a:lstStyle/>
          <a:p>
            <a:fld id="{94B41535-32A4-4266-AA3D-2EB5B1E35E10}" type="slidenum">
              <a:rPr lang="en-US" smtClean="0"/>
              <a:t>84</a:t>
            </a:fld>
            <a:endParaRPr lang="en-US"/>
          </a:p>
        </p:txBody>
      </p:sp>
    </p:spTree>
    <p:extLst>
      <p:ext uri="{BB962C8B-B14F-4D97-AF65-F5344CB8AC3E}">
        <p14:creationId xmlns:p14="http://schemas.microsoft.com/office/powerpoint/2010/main" val="39505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320EF-7097-ACB6-9A80-653E289F0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0C254-1831-6712-FB9B-B017C96CAE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1AEDE-9351-184E-3C31-8D266CDD5402}"/>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C42A36C-C1B4-3D4F-9E81-F2AE1D02B7C3}"/>
              </a:ext>
            </a:extLst>
          </p:cNvPr>
          <p:cNvSpPr>
            <a:spLocks noGrp="1"/>
          </p:cNvSpPr>
          <p:nvPr>
            <p:ph type="sldNum" sz="quarter" idx="5"/>
          </p:nvPr>
        </p:nvSpPr>
        <p:spPr/>
        <p:txBody>
          <a:bodyPr/>
          <a:lstStyle/>
          <a:p>
            <a:fld id="{94B41535-32A4-4266-AA3D-2EB5B1E35E10}" type="slidenum">
              <a:rPr lang="en-US" smtClean="0"/>
              <a:t>85</a:t>
            </a:fld>
            <a:endParaRPr lang="en-US"/>
          </a:p>
        </p:txBody>
      </p:sp>
    </p:spTree>
    <p:extLst>
      <p:ext uri="{BB962C8B-B14F-4D97-AF65-F5344CB8AC3E}">
        <p14:creationId xmlns:p14="http://schemas.microsoft.com/office/powerpoint/2010/main" val="42852266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26FAD-6DB0-8B45-C07B-21E3EA719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6AB71B-1E81-1437-DF60-21E75CC480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25DF9-EC66-366F-5EA0-4537D1686485}"/>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6AB658AD-D7E6-43CE-F64D-8BD52C8D6839}"/>
              </a:ext>
            </a:extLst>
          </p:cNvPr>
          <p:cNvSpPr>
            <a:spLocks noGrp="1"/>
          </p:cNvSpPr>
          <p:nvPr>
            <p:ph type="sldNum" sz="quarter" idx="5"/>
          </p:nvPr>
        </p:nvSpPr>
        <p:spPr/>
        <p:txBody>
          <a:bodyPr/>
          <a:lstStyle/>
          <a:p>
            <a:fld id="{94B41535-32A4-4266-AA3D-2EB5B1E35E10}" type="slidenum">
              <a:rPr lang="en-US" smtClean="0"/>
              <a:t>86</a:t>
            </a:fld>
            <a:endParaRPr lang="en-US"/>
          </a:p>
        </p:txBody>
      </p:sp>
    </p:spTree>
    <p:extLst>
      <p:ext uri="{BB962C8B-B14F-4D97-AF65-F5344CB8AC3E}">
        <p14:creationId xmlns:p14="http://schemas.microsoft.com/office/powerpoint/2010/main" val="42015396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DF6C0-6F81-F649-FB09-22C3A899A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58DA4-6DDF-4532-B733-0635C0F314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76B26-2BDB-1A48-97EA-BD621717D74D}"/>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0B81143A-4385-F3DC-EB6E-9086D8DA00A1}"/>
              </a:ext>
            </a:extLst>
          </p:cNvPr>
          <p:cNvSpPr>
            <a:spLocks noGrp="1"/>
          </p:cNvSpPr>
          <p:nvPr>
            <p:ph type="sldNum" sz="quarter" idx="5"/>
          </p:nvPr>
        </p:nvSpPr>
        <p:spPr/>
        <p:txBody>
          <a:bodyPr/>
          <a:lstStyle/>
          <a:p>
            <a:fld id="{94B41535-32A4-4266-AA3D-2EB5B1E35E10}" type="slidenum">
              <a:rPr lang="en-US" smtClean="0"/>
              <a:t>88</a:t>
            </a:fld>
            <a:endParaRPr lang="en-US"/>
          </a:p>
        </p:txBody>
      </p:sp>
    </p:spTree>
    <p:extLst>
      <p:ext uri="{BB962C8B-B14F-4D97-AF65-F5344CB8AC3E}">
        <p14:creationId xmlns:p14="http://schemas.microsoft.com/office/powerpoint/2010/main" val="2441472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939F-9B42-BBD2-E464-BCCFCFA164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AA990-A2C5-D93E-C904-462989D58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06381D-F920-D3B8-3716-4D71072C5AE4}"/>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A8F34C61-70F8-BF60-EC88-DC89F6DF1B72}"/>
              </a:ext>
            </a:extLst>
          </p:cNvPr>
          <p:cNvSpPr>
            <a:spLocks noGrp="1"/>
          </p:cNvSpPr>
          <p:nvPr>
            <p:ph type="sldNum" sz="quarter" idx="5"/>
          </p:nvPr>
        </p:nvSpPr>
        <p:spPr/>
        <p:txBody>
          <a:bodyPr/>
          <a:lstStyle/>
          <a:p>
            <a:fld id="{94B41535-32A4-4266-AA3D-2EB5B1E35E10}" type="slidenum">
              <a:rPr lang="en-US" smtClean="0"/>
              <a:t>10</a:t>
            </a:fld>
            <a:endParaRPr lang="en-US"/>
          </a:p>
        </p:txBody>
      </p:sp>
    </p:spTree>
    <p:extLst>
      <p:ext uri="{BB962C8B-B14F-4D97-AF65-F5344CB8AC3E}">
        <p14:creationId xmlns:p14="http://schemas.microsoft.com/office/powerpoint/2010/main" val="6206054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C29AF-2783-30ED-7D1D-0CF695C3E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BD2ED-7235-6F94-6451-9A3C6451C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E15A97-EB25-4B3D-7D68-209E75B8ED3D}"/>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3D7C3D2-A3DB-E116-3A0C-CA964FD97D6B}"/>
              </a:ext>
            </a:extLst>
          </p:cNvPr>
          <p:cNvSpPr>
            <a:spLocks noGrp="1"/>
          </p:cNvSpPr>
          <p:nvPr>
            <p:ph type="sldNum" sz="quarter" idx="5"/>
          </p:nvPr>
        </p:nvSpPr>
        <p:spPr/>
        <p:txBody>
          <a:bodyPr/>
          <a:lstStyle/>
          <a:p>
            <a:fld id="{94B41535-32A4-4266-AA3D-2EB5B1E35E10}" type="slidenum">
              <a:rPr lang="en-US" smtClean="0"/>
              <a:t>89</a:t>
            </a:fld>
            <a:endParaRPr lang="en-US"/>
          </a:p>
        </p:txBody>
      </p:sp>
    </p:spTree>
    <p:extLst>
      <p:ext uri="{BB962C8B-B14F-4D97-AF65-F5344CB8AC3E}">
        <p14:creationId xmlns:p14="http://schemas.microsoft.com/office/powerpoint/2010/main" val="3565713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766BC-F436-1D54-913F-F730F8430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B871B-B18A-2CF0-D296-7BCBF7A1A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74C805-F8EA-094B-F5AA-817EEF137292}"/>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F86ECBE8-36BA-0626-9A5A-DECE288E3E04}"/>
              </a:ext>
            </a:extLst>
          </p:cNvPr>
          <p:cNvSpPr>
            <a:spLocks noGrp="1"/>
          </p:cNvSpPr>
          <p:nvPr>
            <p:ph type="sldNum" sz="quarter" idx="5"/>
          </p:nvPr>
        </p:nvSpPr>
        <p:spPr/>
        <p:txBody>
          <a:bodyPr/>
          <a:lstStyle/>
          <a:p>
            <a:fld id="{94B41535-32A4-4266-AA3D-2EB5B1E35E10}" type="slidenum">
              <a:rPr lang="en-US" smtClean="0"/>
              <a:t>90</a:t>
            </a:fld>
            <a:endParaRPr lang="en-US"/>
          </a:p>
        </p:txBody>
      </p:sp>
    </p:spTree>
    <p:extLst>
      <p:ext uri="{BB962C8B-B14F-4D97-AF65-F5344CB8AC3E}">
        <p14:creationId xmlns:p14="http://schemas.microsoft.com/office/powerpoint/2010/main" val="34198034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AA6C-128A-7097-C584-28F6966CAB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563C8-1FED-24AB-333A-F99A2434F7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2A9BC4-C18F-3AA5-4277-E1F11DFF3A6E}"/>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E52F84E8-F8ED-F991-F6D4-6F7B8E1DEFA5}"/>
              </a:ext>
            </a:extLst>
          </p:cNvPr>
          <p:cNvSpPr>
            <a:spLocks noGrp="1"/>
          </p:cNvSpPr>
          <p:nvPr>
            <p:ph type="sldNum" sz="quarter" idx="5"/>
          </p:nvPr>
        </p:nvSpPr>
        <p:spPr/>
        <p:txBody>
          <a:bodyPr/>
          <a:lstStyle/>
          <a:p>
            <a:fld id="{94B41535-32A4-4266-AA3D-2EB5B1E35E10}" type="slidenum">
              <a:rPr lang="en-US" smtClean="0"/>
              <a:t>91</a:t>
            </a:fld>
            <a:endParaRPr lang="en-US"/>
          </a:p>
        </p:txBody>
      </p:sp>
    </p:spTree>
    <p:extLst>
      <p:ext uri="{BB962C8B-B14F-4D97-AF65-F5344CB8AC3E}">
        <p14:creationId xmlns:p14="http://schemas.microsoft.com/office/powerpoint/2010/main" val="17353998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5DD17-E0FE-2D96-792F-D0AB8B6F00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D2F8BA-8E03-98B8-727B-BCF17E7D2D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EBFB4-87F6-9481-2146-A9A36B6685BD}"/>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FAC6F9B6-5A22-741D-E7B8-CB5A961EE630}"/>
              </a:ext>
            </a:extLst>
          </p:cNvPr>
          <p:cNvSpPr>
            <a:spLocks noGrp="1"/>
          </p:cNvSpPr>
          <p:nvPr>
            <p:ph type="sldNum" sz="quarter" idx="5"/>
          </p:nvPr>
        </p:nvSpPr>
        <p:spPr/>
        <p:txBody>
          <a:bodyPr/>
          <a:lstStyle/>
          <a:p>
            <a:fld id="{94B41535-32A4-4266-AA3D-2EB5B1E35E10}" type="slidenum">
              <a:rPr lang="en-US" smtClean="0"/>
              <a:t>92</a:t>
            </a:fld>
            <a:endParaRPr lang="en-US"/>
          </a:p>
        </p:txBody>
      </p:sp>
    </p:spTree>
    <p:extLst>
      <p:ext uri="{BB962C8B-B14F-4D97-AF65-F5344CB8AC3E}">
        <p14:creationId xmlns:p14="http://schemas.microsoft.com/office/powerpoint/2010/main" val="2318375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E72BD-3CDD-C7C3-E7E8-55200A6257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FE0845-5F07-D889-04CD-F648D7E072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A2DB9-CE31-5BFA-178C-FC45B055B952}"/>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E0B21BD-18E4-9CC2-4D9B-5150F2A4CC5D}"/>
              </a:ext>
            </a:extLst>
          </p:cNvPr>
          <p:cNvSpPr>
            <a:spLocks noGrp="1"/>
          </p:cNvSpPr>
          <p:nvPr>
            <p:ph type="sldNum" sz="quarter" idx="5"/>
          </p:nvPr>
        </p:nvSpPr>
        <p:spPr/>
        <p:txBody>
          <a:bodyPr/>
          <a:lstStyle/>
          <a:p>
            <a:fld id="{94B41535-32A4-4266-AA3D-2EB5B1E35E10}" type="slidenum">
              <a:rPr lang="en-US" smtClean="0"/>
              <a:t>12</a:t>
            </a:fld>
            <a:endParaRPr lang="en-US"/>
          </a:p>
        </p:txBody>
      </p:sp>
    </p:spTree>
    <p:extLst>
      <p:ext uri="{BB962C8B-B14F-4D97-AF65-F5344CB8AC3E}">
        <p14:creationId xmlns:p14="http://schemas.microsoft.com/office/powerpoint/2010/main" val="3964382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23.xml"/><Relationship Id="rId5" Type="http://schemas.openxmlformats.org/officeDocument/2006/relationships/image" Target="../media/image5.jpeg"/><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2B9D7-5414-5BFC-50EF-9F41CB31DE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B86DE7-8902-C6CB-4051-4B7DA2E1F9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99559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87FBA72-5F94-4295-B417-E950E1EFE33B}" type="slidenum">
              <a:rPr lang="ru-RU" smtClean="0"/>
              <a:t>‹#›</a:t>
            </a:fld>
            <a:endParaRPr lang="ru-RU"/>
          </a:p>
        </p:txBody>
      </p:sp>
    </p:spTree>
    <p:extLst>
      <p:ext uri="{BB962C8B-B14F-4D97-AF65-F5344CB8AC3E}">
        <p14:creationId xmlns:p14="http://schemas.microsoft.com/office/powerpoint/2010/main" val="312939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487FBA72-5F94-4295-B417-E950E1EFE33B}" type="slidenum">
              <a:rPr lang="ru-RU" smtClean="0"/>
              <a:t>‹#›</a:t>
            </a:fld>
            <a:endParaRPr lang="ru-RU"/>
          </a:p>
        </p:txBody>
      </p:sp>
    </p:spTree>
    <p:extLst>
      <p:ext uri="{BB962C8B-B14F-4D97-AF65-F5344CB8AC3E}">
        <p14:creationId xmlns:p14="http://schemas.microsoft.com/office/powerpoint/2010/main" val="2848308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267" y="-66675"/>
            <a:ext cx="10515600" cy="1325563"/>
          </a:xfrm>
        </p:spPr>
        <p:txBody>
          <a:bodyPr/>
          <a:lstStyle>
            <a:lvl1pPr>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stStyle>
          <a:p>
            <a:r>
              <a:rPr lang="ru-RU"/>
              <a:t>Образец заголовка</a:t>
            </a:r>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87FBA72-5F94-4295-B417-E950E1EFE33B}" type="slidenum">
              <a:rPr lang="ru-RU" smtClean="0"/>
              <a:t>‹#›</a:t>
            </a:fld>
            <a:endParaRPr lang="ru-RU"/>
          </a:p>
        </p:txBody>
      </p:sp>
      <p:cxnSp>
        <p:nvCxnSpPr>
          <p:cNvPr id="7" name="Прямая соединительная линия 6"/>
          <p:cNvCxnSpPr/>
          <p:nvPr userDrawn="1"/>
        </p:nvCxnSpPr>
        <p:spPr>
          <a:xfrm flipV="1">
            <a:off x="838200" y="6463890"/>
            <a:ext cx="10744200" cy="0"/>
          </a:xfrm>
          <a:prstGeom prst="line">
            <a:avLst/>
          </a:prstGeom>
          <a:ln>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142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487FBA72-5F94-4295-B417-E950E1EFE33B}" type="slidenum">
              <a:rPr lang="ru-RU" smtClean="0"/>
              <a:t>‹#›</a:t>
            </a:fld>
            <a:endParaRPr lang="ru-RU"/>
          </a:p>
        </p:txBody>
      </p:sp>
    </p:spTree>
    <p:extLst>
      <p:ext uri="{BB962C8B-B14F-4D97-AF65-F5344CB8AC3E}">
        <p14:creationId xmlns:p14="http://schemas.microsoft.com/office/powerpoint/2010/main" val="1457935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87FBA72-5F94-4295-B417-E950E1EFE33B}" type="slidenum">
              <a:rPr lang="ru-RU" smtClean="0"/>
              <a:t>‹#›</a:t>
            </a:fld>
            <a:endParaRPr lang="ru-RU"/>
          </a:p>
        </p:txBody>
      </p:sp>
    </p:spTree>
    <p:extLst>
      <p:ext uri="{BB962C8B-B14F-4D97-AF65-F5344CB8AC3E}">
        <p14:creationId xmlns:p14="http://schemas.microsoft.com/office/powerpoint/2010/main" val="2330110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87FBA72-5F94-4295-B417-E950E1EFE33B}" type="slidenum">
              <a:rPr lang="ru-RU" smtClean="0"/>
              <a:t>‹#›</a:t>
            </a:fld>
            <a:endParaRPr lang="ru-RU"/>
          </a:p>
        </p:txBody>
      </p:sp>
    </p:spTree>
    <p:extLst>
      <p:ext uri="{BB962C8B-B14F-4D97-AF65-F5344CB8AC3E}">
        <p14:creationId xmlns:p14="http://schemas.microsoft.com/office/powerpoint/2010/main" val="3700132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87FBA72-5F94-4295-B417-E950E1EFE33B}" type="slidenum">
              <a:rPr lang="ru-RU" smtClean="0"/>
              <a:t>‹#›</a:t>
            </a:fld>
            <a:endParaRPr lang="ru-RU"/>
          </a:p>
        </p:txBody>
      </p:sp>
    </p:spTree>
    <p:extLst>
      <p:ext uri="{BB962C8B-B14F-4D97-AF65-F5344CB8AC3E}">
        <p14:creationId xmlns:p14="http://schemas.microsoft.com/office/powerpoint/2010/main" val="25025775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87FBA72-5F94-4295-B417-E950E1EFE33B}" type="slidenum">
              <a:rPr lang="ru-RU" smtClean="0"/>
              <a:t>‹#›</a:t>
            </a:fld>
            <a:endParaRPr lang="ru-RU"/>
          </a:p>
        </p:txBody>
      </p:sp>
    </p:spTree>
    <p:extLst>
      <p:ext uri="{BB962C8B-B14F-4D97-AF65-F5344CB8AC3E}">
        <p14:creationId xmlns:p14="http://schemas.microsoft.com/office/powerpoint/2010/main" val="1592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name="Слайд think-cell" r:id="rId4" imgW="306" imgH="306" progId="TCLayout.ActiveDocument.1">
                  <p:embed/>
                </p:oleObj>
              </mc:Choice>
              <mc:Fallback>
                <p:oleObj name="Слайд think-cell" r:id="rId4" imgW="306" imgH="306" progId="TCLayout.ActiveDocument.1">
                  <p:embed/>
                  <p:pic>
                    <p:nvPicPr>
                      <p:cNvPr id="3" name="Object 2" hidden="1"/>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94757E7-5BB8-4E38-8961-C284EDD4B1E2}"/>
              </a:ext>
            </a:extLst>
          </p:cNvPr>
          <p:cNvSpPr/>
          <p:nvPr>
            <p:custDataLst>
              <p:tags r:id="rId2"/>
            </p:custDataLst>
          </p:nvPr>
        </p:nvSpPr>
        <p:spPr>
          <a:xfrm>
            <a:off x="0" y="0"/>
            <a:ext cx="161977"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041" b="0" i="0" baseline="0" err="1">
              <a:solidFill>
                <a:schemeClr val="tx1"/>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bwMode="auto">
          <a:xfrm>
            <a:off x="273214" y="382923"/>
            <a:ext cx="11645573" cy="314028"/>
          </a:xfrm>
          <a:prstGeom prst="rect">
            <a:avLst/>
          </a:prstGeom>
        </p:spPr>
        <p:txBody>
          <a:bodyPr/>
          <a:lstStyle>
            <a:lvl1pPr>
              <a:defRPr sz="2041">
                <a:solidFill>
                  <a:schemeClr val="accent4"/>
                </a:solidFill>
              </a:defRPr>
            </a:lvl1pPr>
          </a:lstStyle>
          <a:p>
            <a:r>
              <a:rPr lang="en-US"/>
              <a:t>Click to edit Master title style</a:t>
            </a:r>
            <a:endParaRPr lang="ru-RU"/>
          </a:p>
        </p:txBody>
      </p:sp>
      <p:sp>
        <p:nvSpPr>
          <p:cNvPr id="5" name="doc id"/>
          <p:cNvSpPr>
            <a:spLocks noChangeArrowheads="1"/>
          </p:cNvSpPr>
          <p:nvPr/>
        </p:nvSpPr>
        <p:spPr bwMode="auto">
          <a:xfrm>
            <a:off x="10995479" y="51834"/>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3526"/>
            <a:endParaRPr lang="ru-RU" sz="816" baseline="0">
              <a:solidFill>
                <a:srgbClr val="808080"/>
              </a:solidFill>
              <a:latin typeface="+mn-lt"/>
              <a:ea typeface="+mn-ea"/>
            </a:endParaRPr>
          </a:p>
        </p:txBody>
      </p:sp>
    </p:spTree>
    <p:extLst>
      <p:ext uri="{BB962C8B-B14F-4D97-AF65-F5344CB8AC3E}">
        <p14:creationId xmlns:p14="http://schemas.microsoft.com/office/powerpoint/2010/main" val="4028348690"/>
      </p:ext>
    </p:extLst>
  </p:cSld>
  <p:clrMapOvr>
    <a:masterClrMapping/>
  </p:clrMapOvr>
  <p:extLst>
    <p:ext uri="{DCECCB84-F9BA-43D5-87BE-67443E8EF086}">
      <p15:sldGuideLst xmlns:p15="http://schemas.microsoft.com/office/powerpoint/2012/main">
        <p15:guide id="1" pos="7340">
          <p15:clr>
            <a:srgbClr val="F26B43"/>
          </p15:clr>
        </p15:guide>
        <p15:guide id="2" pos="99">
          <p15:clr>
            <a:srgbClr val="F26B43"/>
          </p15:clr>
        </p15:guide>
        <p15:guide id="3" orient="horz" pos="571">
          <p15:clr>
            <a:srgbClr val="F26B43"/>
          </p15:clr>
        </p15:guide>
        <p15:guide id="4" orient="horz" pos="3911">
          <p15:clr>
            <a:srgbClr val="F26B43"/>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name="Слайд think-cell" r:id="rId3" imgW="270" imgH="270" progId="TCLayout.ActiveDocument.1">
                  <p:embed/>
                </p:oleObj>
              </mc:Choice>
              <mc:Fallback>
                <p:oleObj name="Слайд think-cell" r:id="rId3" imgW="270" imgH="270" progId="TCLayout.ActiveDocument.1">
                  <p:embed/>
                  <p:pic>
                    <p:nvPicPr>
                      <p:cNvPr id="3" name="Object 2" hidden="1"/>
                      <p:cNvPicPr/>
                      <p:nvPr/>
                    </p:nvPicPr>
                    <p:blipFill>
                      <a:blip r:embed="rId4"/>
                      <a:stretch>
                        <a:fillRect/>
                      </a:stretch>
                    </p:blipFill>
                    <p:spPr>
                      <a:xfrm>
                        <a:off x="2161" y="1622"/>
                        <a:ext cx="2159" cy="1619"/>
                      </a:xfrm>
                      <a:prstGeom prst="rect">
                        <a:avLst/>
                      </a:prstGeom>
                    </p:spPr>
                  </p:pic>
                </p:oleObj>
              </mc:Fallback>
            </mc:AlternateContent>
          </a:graphicData>
        </a:graphic>
      </p:graphicFrame>
      <p:pic>
        <p:nvPicPr>
          <p:cNvPr id="28" name="BackGroundTitleSlide"/>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ltGray">
          <a:xfrm>
            <a:off x="0" y="-1"/>
            <a:ext cx="9329868" cy="6858000"/>
          </a:xfrm>
          <a:prstGeom prst="rect">
            <a:avLst/>
          </a:prstGeom>
          <a:noFill/>
          <a:ln w="9525">
            <a:noFill/>
            <a:miter lim="800000"/>
            <a:headEnd/>
            <a:tailEnd/>
          </a:ln>
        </p:spPr>
      </p:pic>
      <p:sp>
        <p:nvSpPr>
          <p:cNvPr id="31" name="Title"/>
          <p:cNvSpPr>
            <a:spLocks noGrp="1" noChangeArrowheads="1"/>
          </p:cNvSpPr>
          <p:nvPr>
            <p:ph type="ctrTitle"/>
          </p:nvPr>
        </p:nvSpPr>
        <p:spPr bwMode="auto">
          <a:xfrm>
            <a:off x="6043572" y="3428586"/>
            <a:ext cx="5756424" cy="1838500"/>
          </a:xfrm>
          <a:prstGeom prst="rect">
            <a:avLst/>
          </a:prstGeom>
        </p:spPr>
        <p:txBody>
          <a:bodyPr>
            <a:noAutofit/>
          </a:bodyPr>
          <a:lstStyle>
            <a:lvl1pPr>
              <a:defRPr sz="2857" b="0" baseline="0">
                <a:solidFill>
                  <a:schemeClr val="accent6"/>
                </a:solidFill>
                <a:latin typeface="+mj-lt"/>
                <a:ea typeface="+mj-ea"/>
              </a:defRPr>
            </a:lvl1pPr>
          </a:lstStyle>
          <a:p>
            <a:pPr lvl="0" latinLnBrk="0"/>
            <a:r>
              <a:rPr lang="en-US" noProof="0"/>
              <a:t>Click to edit Master title style</a:t>
            </a:r>
            <a:endParaRPr lang="ru-RU" noProof="0"/>
          </a:p>
        </p:txBody>
      </p:sp>
      <p:grpSp>
        <p:nvGrpSpPr>
          <p:cNvPr id="32" name="TitleLogoRus"/>
          <p:cNvGrpSpPr>
            <a:grpSpLocks noChangeAspect="1"/>
          </p:cNvGrpSpPr>
          <p:nvPr/>
        </p:nvGrpSpPr>
        <p:grpSpPr bwMode="ltGray">
          <a:xfrm>
            <a:off x="10822592" y="5979762"/>
            <a:ext cx="977404" cy="461825"/>
            <a:chOff x="264" y="1159"/>
            <a:chExt cx="3492" cy="1650"/>
          </a:xfrm>
          <a:solidFill>
            <a:schemeClr val="accent3"/>
          </a:solidFill>
        </p:grpSpPr>
        <p:sp>
          <p:nvSpPr>
            <p:cNvPr id="33" name="Freeform 6"/>
            <p:cNvSpPr>
              <a:spLocks noEditPoints="1"/>
            </p:cNvSpPr>
            <p:nvPr/>
          </p:nvSpPr>
          <p:spPr bwMode="ltGray">
            <a:xfrm>
              <a:off x="2996" y="1657"/>
              <a:ext cx="258" cy="576"/>
            </a:xfrm>
            <a:custGeom>
              <a:avLst/>
              <a:gdLst>
                <a:gd name="T0" fmla="*/ 128 w 258"/>
                <a:gd name="T1" fmla="*/ 504 h 576"/>
                <a:gd name="T2" fmla="*/ 112 w 258"/>
                <a:gd name="T3" fmla="*/ 498 h 576"/>
                <a:gd name="T4" fmla="*/ 104 w 258"/>
                <a:gd name="T5" fmla="*/ 482 h 576"/>
                <a:gd name="T6" fmla="*/ 104 w 258"/>
                <a:gd name="T7" fmla="*/ 94 h 576"/>
                <a:gd name="T8" fmla="*/ 104 w 258"/>
                <a:gd name="T9" fmla="*/ 92 h 576"/>
                <a:gd name="T10" fmla="*/ 106 w 258"/>
                <a:gd name="T11" fmla="*/ 84 h 576"/>
                <a:gd name="T12" fmla="*/ 120 w 258"/>
                <a:gd name="T13" fmla="*/ 72 h 576"/>
                <a:gd name="T14" fmla="*/ 128 w 258"/>
                <a:gd name="T15" fmla="*/ 72 h 576"/>
                <a:gd name="T16" fmla="*/ 146 w 258"/>
                <a:gd name="T17" fmla="*/ 78 h 576"/>
                <a:gd name="T18" fmla="*/ 154 w 258"/>
                <a:gd name="T19" fmla="*/ 92 h 576"/>
                <a:gd name="T20" fmla="*/ 154 w 258"/>
                <a:gd name="T21" fmla="*/ 94 h 576"/>
                <a:gd name="T22" fmla="*/ 154 w 258"/>
                <a:gd name="T23" fmla="*/ 482 h 576"/>
                <a:gd name="T24" fmla="*/ 152 w 258"/>
                <a:gd name="T25" fmla="*/ 490 h 576"/>
                <a:gd name="T26" fmla="*/ 138 w 258"/>
                <a:gd name="T27" fmla="*/ 502 h 576"/>
                <a:gd name="T28" fmla="*/ 176 w 258"/>
                <a:gd name="T29" fmla="*/ 0 h 576"/>
                <a:gd name="T30" fmla="*/ 82 w 258"/>
                <a:gd name="T31" fmla="*/ 0 h 576"/>
                <a:gd name="T32" fmla="*/ 56 w 258"/>
                <a:gd name="T33" fmla="*/ 2 h 576"/>
                <a:gd name="T34" fmla="*/ 36 w 258"/>
                <a:gd name="T35" fmla="*/ 10 h 576"/>
                <a:gd name="T36" fmla="*/ 22 w 258"/>
                <a:gd name="T37" fmla="*/ 22 h 576"/>
                <a:gd name="T38" fmla="*/ 12 w 258"/>
                <a:gd name="T39" fmla="*/ 36 h 576"/>
                <a:gd name="T40" fmla="*/ 2 w 258"/>
                <a:gd name="T41" fmla="*/ 70 h 576"/>
                <a:gd name="T42" fmla="*/ 0 w 258"/>
                <a:gd name="T43" fmla="*/ 102 h 576"/>
                <a:gd name="T44" fmla="*/ 0 w 258"/>
                <a:gd name="T45" fmla="*/ 472 h 576"/>
                <a:gd name="T46" fmla="*/ 2 w 258"/>
                <a:gd name="T47" fmla="*/ 506 h 576"/>
                <a:gd name="T48" fmla="*/ 12 w 258"/>
                <a:gd name="T49" fmla="*/ 540 h 576"/>
                <a:gd name="T50" fmla="*/ 22 w 258"/>
                <a:gd name="T51" fmla="*/ 554 h 576"/>
                <a:gd name="T52" fmla="*/ 36 w 258"/>
                <a:gd name="T53" fmla="*/ 566 h 576"/>
                <a:gd name="T54" fmla="*/ 56 w 258"/>
                <a:gd name="T55" fmla="*/ 572 h 576"/>
                <a:gd name="T56" fmla="*/ 82 w 258"/>
                <a:gd name="T57" fmla="*/ 576 h 576"/>
                <a:gd name="T58" fmla="*/ 176 w 258"/>
                <a:gd name="T59" fmla="*/ 576 h 576"/>
                <a:gd name="T60" fmla="*/ 202 w 258"/>
                <a:gd name="T61" fmla="*/ 572 h 576"/>
                <a:gd name="T62" fmla="*/ 222 w 258"/>
                <a:gd name="T63" fmla="*/ 566 h 576"/>
                <a:gd name="T64" fmla="*/ 236 w 258"/>
                <a:gd name="T65" fmla="*/ 554 h 576"/>
                <a:gd name="T66" fmla="*/ 246 w 258"/>
                <a:gd name="T67" fmla="*/ 540 h 576"/>
                <a:gd name="T68" fmla="*/ 256 w 258"/>
                <a:gd name="T69" fmla="*/ 506 h 576"/>
                <a:gd name="T70" fmla="*/ 258 w 258"/>
                <a:gd name="T71" fmla="*/ 472 h 576"/>
                <a:gd name="T72" fmla="*/ 258 w 258"/>
                <a:gd name="T73" fmla="*/ 102 h 576"/>
                <a:gd name="T74" fmla="*/ 256 w 258"/>
                <a:gd name="T75" fmla="*/ 70 h 576"/>
                <a:gd name="T76" fmla="*/ 246 w 258"/>
                <a:gd name="T77" fmla="*/ 36 h 576"/>
                <a:gd name="T78" fmla="*/ 236 w 258"/>
                <a:gd name="T79" fmla="*/ 22 h 576"/>
                <a:gd name="T80" fmla="*/ 222 w 258"/>
                <a:gd name="T81" fmla="*/ 10 h 576"/>
                <a:gd name="T82" fmla="*/ 202 w 258"/>
                <a:gd name="T83" fmla="*/ 2 h 576"/>
                <a:gd name="T84" fmla="*/ 176 w 258"/>
                <a:gd name="T85"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8" h="576">
                  <a:moveTo>
                    <a:pt x="128" y="504"/>
                  </a:moveTo>
                  <a:lnTo>
                    <a:pt x="128" y="504"/>
                  </a:lnTo>
                  <a:lnTo>
                    <a:pt x="120" y="502"/>
                  </a:lnTo>
                  <a:lnTo>
                    <a:pt x="112" y="498"/>
                  </a:lnTo>
                  <a:lnTo>
                    <a:pt x="106" y="490"/>
                  </a:lnTo>
                  <a:lnTo>
                    <a:pt x="104" y="482"/>
                  </a:lnTo>
                  <a:lnTo>
                    <a:pt x="104" y="482"/>
                  </a:lnTo>
                  <a:lnTo>
                    <a:pt x="104" y="94"/>
                  </a:lnTo>
                  <a:lnTo>
                    <a:pt x="104" y="94"/>
                  </a:lnTo>
                  <a:lnTo>
                    <a:pt x="104" y="92"/>
                  </a:lnTo>
                  <a:lnTo>
                    <a:pt x="104" y="92"/>
                  </a:lnTo>
                  <a:lnTo>
                    <a:pt x="106" y="84"/>
                  </a:lnTo>
                  <a:lnTo>
                    <a:pt x="112" y="78"/>
                  </a:lnTo>
                  <a:lnTo>
                    <a:pt x="120" y="72"/>
                  </a:lnTo>
                  <a:lnTo>
                    <a:pt x="128" y="72"/>
                  </a:lnTo>
                  <a:lnTo>
                    <a:pt x="128" y="72"/>
                  </a:lnTo>
                  <a:lnTo>
                    <a:pt x="138" y="72"/>
                  </a:lnTo>
                  <a:lnTo>
                    <a:pt x="146" y="78"/>
                  </a:lnTo>
                  <a:lnTo>
                    <a:pt x="150" y="84"/>
                  </a:lnTo>
                  <a:lnTo>
                    <a:pt x="154" y="92"/>
                  </a:lnTo>
                  <a:lnTo>
                    <a:pt x="154" y="94"/>
                  </a:lnTo>
                  <a:lnTo>
                    <a:pt x="154" y="94"/>
                  </a:lnTo>
                  <a:lnTo>
                    <a:pt x="154" y="480"/>
                  </a:lnTo>
                  <a:lnTo>
                    <a:pt x="154" y="482"/>
                  </a:lnTo>
                  <a:lnTo>
                    <a:pt x="154" y="482"/>
                  </a:lnTo>
                  <a:lnTo>
                    <a:pt x="152" y="490"/>
                  </a:lnTo>
                  <a:lnTo>
                    <a:pt x="146" y="498"/>
                  </a:lnTo>
                  <a:lnTo>
                    <a:pt x="138" y="502"/>
                  </a:lnTo>
                  <a:lnTo>
                    <a:pt x="128" y="504"/>
                  </a:lnTo>
                  <a:close/>
                  <a:moveTo>
                    <a:pt x="176" y="0"/>
                  </a:moveTo>
                  <a:lnTo>
                    <a:pt x="82" y="0"/>
                  </a:lnTo>
                  <a:lnTo>
                    <a:pt x="82" y="0"/>
                  </a:lnTo>
                  <a:lnTo>
                    <a:pt x="68" y="0"/>
                  </a:lnTo>
                  <a:lnTo>
                    <a:pt x="56" y="2"/>
                  </a:lnTo>
                  <a:lnTo>
                    <a:pt x="46" y="6"/>
                  </a:lnTo>
                  <a:lnTo>
                    <a:pt x="36" y="10"/>
                  </a:lnTo>
                  <a:lnTo>
                    <a:pt x="28" y="16"/>
                  </a:lnTo>
                  <a:lnTo>
                    <a:pt x="22" y="22"/>
                  </a:lnTo>
                  <a:lnTo>
                    <a:pt x="16" y="28"/>
                  </a:lnTo>
                  <a:lnTo>
                    <a:pt x="12" y="36"/>
                  </a:lnTo>
                  <a:lnTo>
                    <a:pt x="6" y="52"/>
                  </a:lnTo>
                  <a:lnTo>
                    <a:pt x="2" y="70"/>
                  </a:lnTo>
                  <a:lnTo>
                    <a:pt x="0" y="86"/>
                  </a:lnTo>
                  <a:lnTo>
                    <a:pt x="0" y="102"/>
                  </a:lnTo>
                  <a:lnTo>
                    <a:pt x="0" y="472"/>
                  </a:lnTo>
                  <a:lnTo>
                    <a:pt x="0" y="472"/>
                  </a:lnTo>
                  <a:lnTo>
                    <a:pt x="0" y="488"/>
                  </a:lnTo>
                  <a:lnTo>
                    <a:pt x="2" y="506"/>
                  </a:lnTo>
                  <a:lnTo>
                    <a:pt x="6" y="524"/>
                  </a:lnTo>
                  <a:lnTo>
                    <a:pt x="12" y="540"/>
                  </a:lnTo>
                  <a:lnTo>
                    <a:pt x="16" y="546"/>
                  </a:lnTo>
                  <a:lnTo>
                    <a:pt x="22" y="554"/>
                  </a:lnTo>
                  <a:lnTo>
                    <a:pt x="28" y="560"/>
                  </a:lnTo>
                  <a:lnTo>
                    <a:pt x="36" y="566"/>
                  </a:lnTo>
                  <a:lnTo>
                    <a:pt x="46" y="570"/>
                  </a:lnTo>
                  <a:lnTo>
                    <a:pt x="56" y="572"/>
                  </a:lnTo>
                  <a:lnTo>
                    <a:pt x="68" y="574"/>
                  </a:lnTo>
                  <a:lnTo>
                    <a:pt x="82" y="576"/>
                  </a:lnTo>
                  <a:lnTo>
                    <a:pt x="176" y="576"/>
                  </a:lnTo>
                  <a:lnTo>
                    <a:pt x="176" y="576"/>
                  </a:lnTo>
                  <a:lnTo>
                    <a:pt x="188" y="574"/>
                  </a:lnTo>
                  <a:lnTo>
                    <a:pt x="202" y="572"/>
                  </a:lnTo>
                  <a:lnTo>
                    <a:pt x="212" y="570"/>
                  </a:lnTo>
                  <a:lnTo>
                    <a:pt x="222" y="566"/>
                  </a:lnTo>
                  <a:lnTo>
                    <a:pt x="228" y="560"/>
                  </a:lnTo>
                  <a:lnTo>
                    <a:pt x="236" y="554"/>
                  </a:lnTo>
                  <a:lnTo>
                    <a:pt x="242" y="546"/>
                  </a:lnTo>
                  <a:lnTo>
                    <a:pt x="246" y="540"/>
                  </a:lnTo>
                  <a:lnTo>
                    <a:pt x="252" y="524"/>
                  </a:lnTo>
                  <a:lnTo>
                    <a:pt x="256" y="506"/>
                  </a:lnTo>
                  <a:lnTo>
                    <a:pt x="258" y="488"/>
                  </a:lnTo>
                  <a:lnTo>
                    <a:pt x="258" y="472"/>
                  </a:lnTo>
                  <a:lnTo>
                    <a:pt x="258" y="102"/>
                  </a:lnTo>
                  <a:lnTo>
                    <a:pt x="258" y="102"/>
                  </a:lnTo>
                  <a:lnTo>
                    <a:pt x="258" y="86"/>
                  </a:lnTo>
                  <a:lnTo>
                    <a:pt x="256" y="70"/>
                  </a:lnTo>
                  <a:lnTo>
                    <a:pt x="252" y="52"/>
                  </a:lnTo>
                  <a:lnTo>
                    <a:pt x="246" y="36"/>
                  </a:lnTo>
                  <a:lnTo>
                    <a:pt x="242" y="28"/>
                  </a:lnTo>
                  <a:lnTo>
                    <a:pt x="236" y="22"/>
                  </a:lnTo>
                  <a:lnTo>
                    <a:pt x="228" y="16"/>
                  </a:lnTo>
                  <a:lnTo>
                    <a:pt x="222" y="10"/>
                  </a:lnTo>
                  <a:lnTo>
                    <a:pt x="212" y="6"/>
                  </a:lnTo>
                  <a:lnTo>
                    <a:pt x="202" y="2"/>
                  </a:lnTo>
                  <a:lnTo>
                    <a:pt x="188" y="0"/>
                  </a:lnTo>
                  <a:lnTo>
                    <a:pt x="176" y="0"/>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34" name="Freeform 33"/>
            <p:cNvSpPr>
              <a:spLocks/>
            </p:cNvSpPr>
            <p:nvPr/>
          </p:nvSpPr>
          <p:spPr bwMode="ltGray">
            <a:xfrm>
              <a:off x="1428" y="1657"/>
              <a:ext cx="214" cy="576"/>
            </a:xfrm>
            <a:custGeom>
              <a:avLst/>
              <a:gdLst>
                <a:gd name="T0" fmla="*/ 0 w 214"/>
                <a:gd name="T1" fmla="*/ 0 h 576"/>
                <a:gd name="T2" fmla="*/ 214 w 214"/>
                <a:gd name="T3" fmla="*/ 0 h 576"/>
                <a:gd name="T4" fmla="*/ 214 w 214"/>
                <a:gd name="T5" fmla="*/ 72 h 576"/>
                <a:gd name="T6" fmla="*/ 112 w 214"/>
                <a:gd name="T7" fmla="*/ 72 h 576"/>
                <a:gd name="T8" fmla="*/ 112 w 214"/>
                <a:gd name="T9" fmla="*/ 576 h 576"/>
                <a:gd name="T10" fmla="*/ 0 w 214"/>
                <a:gd name="T11" fmla="*/ 576 h 576"/>
                <a:gd name="T12" fmla="*/ 0 w 214"/>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214" h="576">
                  <a:moveTo>
                    <a:pt x="0" y="0"/>
                  </a:moveTo>
                  <a:lnTo>
                    <a:pt x="214" y="0"/>
                  </a:lnTo>
                  <a:lnTo>
                    <a:pt x="214" y="72"/>
                  </a:lnTo>
                  <a:lnTo>
                    <a:pt x="112" y="72"/>
                  </a:lnTo>
                  <a:lnTo>
                    <a:pt x="112" y="576"/>
                  </a:lnTo>
                  <a:lnTo>
                    <a:pt x="0" y="576"/>
                  </a:lnTo>
                  <a:lnTo>
                    <a:pt x="0" y="0"/>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35" name="Freeform 34"/>
            <p:cNvSpPr>
              <a:spLocks noEditPoints="1"/>
            </p:cNvSpPr>
            <p:nvPr/>
          </p:nvSpPr>
          <p:spPr bwMode="ltGray">
            <a:xfrm>
              <a:off x="1658" y="1657"/>
              <a:ext cx="292" cy="576"/>
            </a:xfrm>
            <a:custGeom>
              <a:avLst/>
              <a:gdLst>
                <a:gd name="T0" fmla="*/ 0 w 292"/>
                <a:gd name="T1" fmla="*/ 576 h 576"/>
                <a:gd name="T2" fmla="*/ 110 w 292"/>
                <a:gd name="T3" fmla="*/ 576 h 576"/>
                <a:gd name="T4" fmla="*/ 120 w 292"/>
                <a:gd name="T5" fmla="*/ 422 h 576"/>
                <a:gd name="T6" fmla="*/ 172 w 292"/>
                <a:gd name="T7" fmla="*/ 422 h 576"/>
                <a:gd name="T8" fmla="*/ 182 w 292"/>
                <a:gd name="T9" fmla="*/ 576 h 576"/>
                <a:gd name="T10" fmla="*/ 292 w 292"/>
                <a:gd name="T11" fmla="*/ 576 h 576"/>
                <a:gd name="T12" fmla="*/ 234 w 292"/>
                <a:gd name="T13" fmla="*/ 0 h 576"/>
                <a:gd name="T14" fmla="*/ 58 w 292"/>
                <a:gd name="T15" fmla="*/ 0 h 576"/>
                <a:gd name="T16" fmla="*/ 0 w 292"/>
                <a:gd name="T17" fmla="*/ 576 h 576"/>
                <a:gd name="T18" fmla="*/ 124 w 292"/>
                <a:gd name="T19" fmla="*/ 360 h 576"/>
                <a:gd name="T20" fmla="*/ 144 w 292"/>
                <a:gd name="T21" fmla="*/ 72 h 576"/>
                <a:gd name="T22" fmla="*/ 150 w 292"/>
                <a:gd name="T23" fmla="*/ 72 h 576"/>
                <a:gd name="T24" fmla="*/ 168 w 292"/>
                <a:gd name="T25" fmla="*/ 360 h 576"/>
                <a:gd name="T26" fmla="*/ 124 w 292"/>
                <a:gd name="T27" fmla="*/ 36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2" h="576">
                  <a:moveTo>
                    <a:pt x="0" y="576"/>
                  </a:moveTo>
                  <a:lnTo>
                    <a:pt x="110" y="576"/>
                  </a:lnTo>
                  <a:lnTo>
                    <a:pt x="120" y="422"/>
                  </a:lnTo>
                  <a:lnTo>
                    <a:pt x="172" y="422"/>
                  </a:lnTo>
                  <a:lnTo>
                    <a:pt x="182" y="576"/>
                  </a:lnTo>
                  <a:lnTo>
                    <a:pt x="292" y="576"/>
                  </a:lnTo>
                  <a:lnTo>
                    <a:pt x="234" y="0"/>
                  </a:lnTo>
                  <a:lnTo>
                    <a:pt x="58" y="0"/>
                  </a:lnTo>
                  <a:lnTo>
                    <a:pt x="0" y="576"/>
                  </a:lnTo>
                  <a:close/>
                  <a:moveTo>
                    <a:pt x="124" y="360"/>
                  </a:moveTo>
                  <a:lnTo>
                    <a:pt x="144" y="72"/>
                  </a:lnTo>
                  <a:lnTo>
                    <a:pt x="150" y="72"/>
                  </a:lnTo>
                  <a:lnTo>
                    <a:pt x="168" y="360"/>
                  </a:lnTo>
                  <a:lnTo>
                    <a:pt x="124" y="360"/>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36" name="Freeform 35"/>
            <p:cNvSpPr>
              <a:spLocks/>
            </p:cNvSpPr>
            <p:nvPr/>
          </p:nvSpPr>
          <p:spPr bwMode="ltGray">
            <a:xfrm>
              <a:off x="1998" y="1657"/>
              <a:ext cx="260" cy="576"/>
            </a:xfrm>
            <a:custGeom>
              <a:avLst/>
              <a:gdLst>
                <a:gd name="T0" fmla="*/ 112 w 260"/>
                <a:gd name="T1" fmla="*/ 482 h 576"/>
                <a:gd name="T2" fmla="*/ 114 w 260"/>
                <a:gd name="T3" fmla="*/ 492 h 576"/>
                <a:gd name="T4" fmla="*/ 124 w 260"/>
                <a:gd name="T5" fmla="*/ 500 h 576"/>
                <a:gd name="T6" fmla="*/ 130 w 260"/>
                <a:gd name="T7" fmla="*/ 502 h 576"/>
                <a:gd name="T8" fmla="*/ 142 w 260"/>
                <a:gd name="T9" fmla="*/ 496 h 576"/>
                <a:gd name="T10" fmla="*/ 148 w 260"/>
                <a:gd name="T11" fmla="*/ 482 h 576"/>
                <a:gd name="T12" fmla="*/ 148 w 260"/>
                <a:gd name="T13" fmla="*/ 348 h 576"/>
                <a:gd name="T14" fmla="*/ 144 w 260"/>
                <a:gd name="T15" fmla="*/ 328 h 576"/>
                <a:gd name="T16" fmla="*/ 136 w 260"/>
                <a:gd name="T17" fmla="*/ 318 h 576"/>
                <a:gd name="T18" fmla="*/ 116 w 260"/>
                <a:gd name="T19" fmla="*/ 312 h 576"/>
                <a:gd name="T20" fmla="*/ 58 w 260"/>
                <a:gd name="T21" fmla="*/ 310 h 576"/>
                <a:gd name="T22" fmla="*/ 104 w 260"/>
                <a:gd name="T23" fmla="*/ 248 h 576"/>
                <a:gd name="T24" fmla="*/ 124 w 260"/>
                <a:gd name="T25" fmla="*/ 246 h 576"/>
                <a:gd name="T26" fmla="*/ 138 w 260"/>
                <a:gd name="T27" fmla="*/ 240 h 576"/>
                <a:gd name="T28" fmla="*/ 146 w 260"/>
                <a:gd name="T29" fmla="*/ 226 h 576"/>
                <a:gd name="T30" fmla="*/ 148 w 260"/>
                <a:gd name="T31" fmla="*/ 204 h 576"/>
                <a:gd name="T32" fmla="*/ 148 w 260"/>
                <a:gd name="T33" fmla="*/ 90 h 576"/>
                <a:gd name="T34" fmla="*/ 142 w 260"/>
                <a:gd name="T35" fmla="*/ 78 h 576"/>
                <a:gd name="T36" fmla="*/ 130 w 260"/>
                <a:gd name="T37" fmla="*/ 72 h 576"/>
                <a:gd name="T38" fmla="*/ 124 w 260"/>
                <a:gd name="T39" fmla="*/ 72 h 576"/>
                <a:gd name="T40" fmla="*/ 114 w 260"/>
                <a:gd name="T41" fmla="*/ 82 h 576"/>
                <a:gd name="T42" fmla="*/ 112 w 260"/>
                <a:gd name="T43" fmla="*/ 184 h 576"/>
                <a:gd name="T44" fmla="*/ 0 w 260"/>
                <a:gd name="T45" fmla="*/ 102 h 576"/>
                <a:gd name="T46" fmla="*/ 0 w 260"/>
                <a:gd name="T47" fmla="*/ 86 h 576"/>
                <a:gd name="T48" fmla="*/ 6 w 260"/>
                <a:gd name="T49" fmla="*/ 52 h 576"/>
                <a:gd name="T50" fmla="*/ 18 w 260"/>
                <a:gd name="T51" fmla="*/ 28 h 576"/>
                <a:gd name="T52" fmla="*/ 30 w 260"/>
                <a:gd name="T53" fmla="*/ 16 h 576"/>
                <a:gd name="T54" fmla="*/ 46 w 260"/>
                <a:gd name="T55" fmla="*/ 6 h 576"/>
                <a:gd name="T56" fmla="*/ 70 w 260"/>
                <a:gd name="T57" fmla="*/ 0 h 576"/>
                <a:gd name="T58" fmla="*/ 176 w 260"/>
                <a:gd name="T59" fmla="*/ 0 h 576"/>
                <a:gd name="T60" fmla="*/ 190 w 260"/>
                <a:gd name="T61" fmla="*/ 0 h 576"/>
                <a:gd name="T62" fmla="*/ 214 w 260"/>
                <a:gd name="T63" fmla="*/ 6 h 576"/>
                <a:gd name="T64" fmla="*/ 230 w 260"/>
                <a:gd name="T65" fmla="*/ 16 h 576"/>
                <a:gd name="T66" fmla="*/ 242 w 260"/>
                <a:gd name="T67" fmla="*/ 28 h 576"/>
                <a:gd name="T68" fmla="*/ 254 w 260"/>
                <a:gd name="T69" fmla="*/ 52 h 576"/>
                <a:gd name="T70" fmla="*/ 260 w 260"/>
                <a:gd name="T71" fmla="*/ 86 h 576"/>
                <a:gd name="T72" fmla="*/ 260 w 260"/>
                <a:gd name="T73" fmla="*/ 194 h 576"/>
                <a:gd name="T74" fmla="*/ 258 w 260"/>
                <a:gd name="T75" fmla="*/ 216 h 576"/>
                <a:gd name="T76" fmla="*/ 244 w 260"/>
                <a:gd name="T77" fmla="*/ 248 h 576"/>
                <a:gd name="T78" fmla="*/ 222 w 260"/>
                <a:gd name="T79" fmla="*/ 266 h 576"/>
                <a:gd name="T80" fmla="*/ 196 w 260"/>
                <a:gd name="T81" fmla="*/ 272 h 576"/>
                <a:gd name="T82" fmla="*/ 184 w 260"/>
                <a:gd name="T83" fmla="*/ 278 h 576"/>
                <a:gd name="T84" fmla="*/ 196 w 260"/>
                <a:gd name="T85" fmla="*/ 280 h 576"/>
                <a:gd name="T86" fmla="*/ 218 w 260"/>
                <a:gd name="T87" fmla="*/ 284 h 576"/>
                <a:gd name="T88" fmla="*/ 234 w 260"/>
                <a:gd name="T89" fmla="*/ 292 h 576"/>
                <a:gd name="T90" fmla="*/ 250 w 260"/>
                <a:gd name="T91" fmla="*/ 310 h 576"/>
                <a:gd name="T92" fmla="*/ 258 w 260"/>
                <a:gd name="T93" fmla="*/ 336 h 576"/>
                <a:gd name="T94" fmla="*/ 260 w 260"/>
                <a:gd name="T95" fmla="*/ 472 h 576"/>
                <a:gd name="T96" fmla="*/ 260 w 260"/>
                <a:gd name="T97" fmla="*/ 488 h 576"/>
                <a:gd name="T98" fmla="*/ 254 w 260"/>
                <a:gd name="T99" fmla="*/ 522 h 576"/>
                <a:gd name="T100" fmla="*/ 242 w 260"/>
                <a:gd name="T101" fmla="*/ 546 h 576"/>
                <a:gd name="T102" fmla="*/ 230 w 260"/>
                <a:gd name="T103" fmla="*/ 560 h 576"/>
                <a:gd name="T104" fmla="*/ 214 w 260"/>
                <a:gd name="T105" fmla="*/ 570 h 576"/>
                <a:gd name="T106" fmla="*/ 190 w 260"/>
                <a:gd name="T107" fmla="*/ 574 h 576"/>
                <a:gd name="T108" fmla="*/ 84 w 260"/>
                <a:gd name="T109" fmla="*/ 576 h 576"/>
                <a:gd name="T110" fmla="*/ 70 w 260"/>
                <a:gd name="T111" fmla="*/ 574 h 576"/>
                <a:gd name="T112" fmla="*/ 46 w 260"/>
                <a:gd name="T113" fmla="*/ 570 h 576"/>
                <a:gd name="T114" fmla="*/ 30 w 260"/>
                <a:gd name="T115" fmla="*/ 560 h 576"/>
                <a:gd name="T116" fmla="*/ 18 w 260"/>
                <a:gd name="T117" fmla="*/ 546 h 576"/>
                <a:gd name="T118" fmla="*/ 6 w 260"/>
                <a:gd name="T119" fmla="*/ 522 h 576"/>
                <a:gd name="T120" fmla="*/ 0 w 260"/>
                <a:gd name="T121" fmla="*/ 488 h 576"/>
                <a:gd name="T122" fmla="*/ 0 w 260"/>
                <a:gd name="T123" fmla="*/ 374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0" h="576">
                  <a:moveTo>
                    <a:pt x="112" y="374"/>
                  </a:moveTo>
                  <a:lnTo>
                    <a:pt x="112" y="482"/>
                  </a:lnTo>
                  <a:lnTo>
                    <a:pt x="112" y="482"/>
                  </a:lnTo>
                  <a:lnTo>
                    <a:pt x="114" y="492"/>
                  </a:lnTo>
                  <a:lnTo>
                    <a:pt x="118" y="498"/>
                  </a:lnTo>
                  <a:lnTo>
                    <a:pt x="124" y="500"/>
                  </a:lnTo>
                  <a:lnTo>
                    <a:pt x="130" y="502"/>
                  </a:lnTo>
                  <a:lnTo>
                    <a:pt x="130" y="502"/>
                  </a:lnTo>
                  <a:lnTo>
                    <a:pt x="138" y="500"/>
                  </a:lnTo>
                  <a:lnTo>
                    <a:pt x="142" y="496"/>
                  </a:lnTo>
                  <a:lnTo>
                    <a:pt x="146" y="490"/>
                  </a:lnTo>
                  <a:lnTo>
                    <a:pt x="148" y="482"/>
                  </a:lnTo>
                  <a:lnTo>
                    <a:pt x="148" y="348"/>
                  </a:lnTo>
                  <a:lnTo>
                    <a:pt x="148" y="348"/>
                  </a:lnTo>
                  <a:lnTo>
                    <a:pt x="146" y="336"/>
                  </a:lnTo>
                  <a:lnTo>
                    <a:pt x="144" y="328"/>
                  </a:lnTo>
                  <a:lnTo>
                    <a:pt x="140" y="322"/>
                  </a:lnTo>
                  <a:lnTo>
                    <a:pt x="136" y="318"/>
                  </a:lnTo>
                  <a:lnTo>
                    <a:pt x="128" y="314"/>
                  </a:lnTo>
                  <a:lnTo>
                    <a:pt x="116" y="312"/>
                  </a:lnTo>
                  <a:lnTo>
                    <a:pt x="102" y="310"/>
                  </a:lnTo>
                  <a:lnTo>
                    <a:pt x="58" y="310"/>
                  </a:lnTo>
                  <a:lnTo>
                    <a:pt x="58" y="248"/>
                  </a:lnTo>
                  <a:lnTo>
                    <a:pt x="104" y="248"/>
                  </a:lnTo>
                  <a:lnTo>
                    <a:pt x="104" y="248"/>
                  </a:lnTo>
                  <a:lnTo>
                    <a:pt x="124" y="246"/>
                  </a:lnTo>
                  <a:lnTo>
                    <a:pt x="132" y="244"/>
                  </a:lnTo>
                  <a:lnTo>
                    <a:pt x="138" y="240"/>
                  </a:lnTo>
                  <a:lnTo>
                    <a:pt x="142" y="234"/>
                  </a:lnTo>
                  <a:lnTo>
                    <a:pt x="146" y="226"/>
                  </a:lnTo>
                  <a:lnTo>
                    <a:pt x="146" y="216"/>
                  </a:lnTo>
                  <a:lnTo>
                    <a:pt x="148" y="204"/>
                  </a:lnTo>
                  <a:lnTo>
                    <a:pt x="148" y="90"/>
                  </a:lnTo>
                  <a:lnTo>
                    <a:pt x="148" y="90"/>
                  </a:lnTo>
                  <a:lnTo>
                    <a:pt x="146" y="84"/>
                  </a:lnTo>
                  <a:lnTo>
                    <a:pt x="142" y="78"/>
                  </a:lnTo>
                  <a:lnTo>
                    <a:pt x="138" y="74"/>
                  </a:lnTo>
                  <a:lnTo>
                    <a:pt x="130" y="72"/>
                  </a:lnTo>
                  <a:lnTo>
                    <a:pt x="130" y="72"/>
                  </a:lnTo>
                  <a:lnTo>
                    <a:pt x="124" y="72"/>
                  </a:lnTo>
                  <a:lnTo>
                    <a:pt x="118" y="76"/>
                  </a:lnTo>
                  <a:lnTo>
                    <a:pt x="114" y="82"/>
                  </a:lnTo>
                  <a:lnTo>
                    <a:pt x="112" y="90"/>
                  </a:lnTo>
                  <a:lnTo>
                    <a:pt x="112" y="184"/>
                  </a:lnTo>
                  <a:lnTo>
                    <a:pt x="0" y="184"/>
                  </a:lnTo>
                  <a:lnTo>
                    <a:pt x="0" y="102"/>
                  </a:lnTo>
                  <a:lnTo>
                    <a:pt x="0" y="102"/>
                  </a:lnTo>
                  <a:lnTo>
                    <a:pt x="0" y="86"/>
                  </a:lnTo>
                  <a:lnTo>
                    <a:pt x="2" y="70"/>
                  </a:lnTo>
                  <a:lnTo>
                    <a:pt x="6" y="52"/>
                  </a:lnTo>
                  <a:lnTo>
                    <a:pt x="12" y="36"/>
                  </a:lnTo>
                  <a:lnTo>
                    <a:pt x="18" y="28"/>
                  </a:lnTo>
                  <a:lnTo>
                    <a:pt x="22" y="22"/>
                  </a:lnTo>
                  <a:lnTo>
                    <a:pt x="30" y="16"/>
                  </a:lnTo>
                  <a:lnTo>
                    <a:pt x="38" y="10"/>
                  </a:lnTo>
                  <a:lnTo>
                    <a:pt x="46" y="6"/>
                  </a:lnTo>
                  <a:lnTo>
                    <a:pt x="58" y="2"/>
                  </a:lnTo>
                  <a:lnTo>
                    <a:pt x="70" y="0"/>
                  </a:lnTo>
                  <a:lnTo>
                    <a:pt x="84" y="0"/>
                  </a:lnTo>
                  <a:lnTo>
                    <a:pt x="176" y="0"/>
                  </a:lnTo>
                  <a:lnTo>
                    <a:pt x="176" y="0"/>
                  </a:lnTo>
                  <a:lnTo>
                    <a:pt x="190" y="0"/>
                  </a:lnTo>
                  <a:lnTo>
                    <a:pt x="202" y="2"/>
                  </a:lnTo>
                  <a:lnTo>
                    <a:pt x="214" y="6"/>
                  </a:lnTo>
                  <a:lnTo>
                    <a:pt x="222" y="10"/>
                  </a:lnTo>
                  <a:lnTo>
                    <a:pt x="230" y="16"/>
                  </a:lnTo>
                  <a:lnTo>
                    <a:pt x="238" y="22"/>
                  </a:lnTo>
                  <a:lnTo>
                    <a:pt x="242" y="28"/>
                  </a:lnTo>
                  <a:lnTo>
                    <a:pt x="248" y="36"/>
                  </a:lnTo>
                  <a:lnTo>
                    <a:pt x="254" y="52"/>
                  </a:lnTo>
                  <a:lnTo>
                    <a:pt x="258" y="70"/>
                  </a:lnTo>
                  <a:lnTo>
                    <a:pt x="260" y="86"/>
                  </a:lnTo>
                  <a:lnTo>
                    <a:pt x="260" y="102"/>
                  </a:lnTo>
                  <a:lnTo>
                    <a:pt x="260" y="194"/>
                  </a:lnTo>
                  <a:lnTo>
                    <a:pt x="260" y="194"/>
                  </a:lnTo>
                  <a:lnTo>
                    <a:pt x="258" y="216"/>
                  </a:lnTo>
                  <a:lnTo>
                    <a:pt x="252" y="234"/>
                  </a:lnTo>
                  <a:lnTo>
                    <a:pt x="244" y="248"/>
                  </a:lnTo>
                  <a:lnTo>
                    <a:pt x="234" y="258"/>
                  </a:lnTo>
                  <a:lnTo>
                    <a:pt x="222" y="266"/>
                  </a:lnTo>
                  <a:lnTo>
                    <a:pt x="210" y="270"/>
                  </a:lnTo>
                  <a:lnTo>
                    <a:pt x="196" y="272"/>
                  </a:lnTo>
                  <a:lnTo>
                    <a:pt x="184" y="272"/>
                  </a:lnTo>
                  <a:lnTo>
                    <a:pt x="184" y="278"/>
                  </a:lnTo>
                  <a:lnTo>
                    <a:pt x="184" y="278"/>
                  </a:lnTo>
                  <a:lnTo>
                    <a:pt x="196" y="280"/>
                  </a:lnTo>
                  <a:lnTo>
                    <a:pt x="208" y="280"/>
                  </a:lnTo>
                  <a:lnTo>
                    <a:pt x="218" y="284"/>
                  </a:lnTo>
                  <a:lnTo>
                    <a:pt x="228" y="288"/>
                  </a:lnTo>
                  <a:lnTo>
                    <a:pt x="234" y="292"/>
                  </a:lnTo>
                  <a:lnTo>
                    <a:pt x="240" y="298"/>
                  </a:lnTo>
                  <a:lnTo>
                    <a:pt x="250" y="310"/>
                  </a:lnTo>
                  <a:lnTo>
                    <a:pt x="256" y="322"/>
                  </a:lnTo>
                  <a:lnTo>
                    <a:pt x="258" y="336"/>
                  </a:lnTo>
                  <a:lnTo>
                    <a:pt x="260" y="358"/>
                  </a:lnTo>
                  <a:lnTo>
                    <a:pt x="260" y="472"/>
                  </a:lnTo>
                  <a:lnTo>
                    <a:pt x="260" y="472"/>
                  </a:lnTo>
                  <a:lnTo>
                    <a:pt x="260" y="488"/>
                  </a:lnTo>
                  <a:lnTo>
                    <a:pt x="258" y="506"/>
                  </a:lnTo>
                  <a:lnTo>
                    <a:pt x="254" y="522"/>
                  </a:lnTo>
                  <a:lnTo>
                    <a:pt x="248" y="540"/>
                  </a:lnTo>
                  <a:lnTo>
                    <a:pt x="242" y="546"/>
                  </a:lnTo>
                  <a:lnTo>
                    <a:pt x="238" y="554"/>
                  </a:lnTo>
                  <a:lnTo>
                    <a:pt x="230" y="560"/>
                  </a:lnTo>
                  <a:lnTo>
                    <a:pt x="222" y="566"/>
                  </a:lnTo>
                  <a:lnTo>
                    <a:pt x="214" y="570"/>
                  </a:lnTo>
                  <a:lnTo>
                    <a:pt x="202" y="572"/>
                  </a:lnTo>
                  <a:lnTo>
                    <a:pt x="190" y="574"/>
                  </a:lnTo>
                  <a:lnTo>
                    <a:pt x="176" y="576"/>
                  </a:lnTo>
                  <a:lnTo>
                    <a:pt x="84" y="576"/>
                  </a:lnTo>
                  <a:lnTo>
                    <a:pt x="84" y="576"/>
                  </a:lnTo>
                  <a:lnTo>
                    <a:pt x="70" y="574"/>
                  </a:lnTo>
                  <a:lnTo>
                    <a:pt x="58" y="572"/>
                  </a:lnTo>
                  <a:lnTo>
                    <a:pt x="46" y="570"/>
                  </a:lnTo>
                  <a:lnTo>
                    <a:pt x="38" y="566"/>
                  </a:lnTo>
                  <a:lnTo>
                    <a:pt x="30" y="560"/>
                  </a:lnTo>
                  <a:lnTo>
                    <a:pt x="22" y="554"/>
                  </a:lnTo>
                  <a:lnTo>
                    <a:pt x="18" y="546"/>
                  </a:lnTo>
                  <a:lnTo>
                    <a:pt x="12" y="540"/>
                  </a:lnTo>
                  <a:lnTo>
                    <a:pt x="6" y="522"/>
                  </a:lnTo>
                  <a:lnTo>
                    <a:pt x="2" y="506"/>
                  </a:lnTo>
                  <a:lnTo>
                    <a:pt x="0" y="488"/>
                  </a:lnTo>
                  <a:lnTo>
                    <a:pt x="0" y="472"/>
                  </a:lnTo>
                  <a:lnTo>
                    <a:pt x="0" y="374"/>
                  </a:lnTo>
                  <a:lnTo>
                    <a:pt x="112" y="374"/>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37" name="Freeform 36"/>
            <p:cNvSpPr>
              <a:spLocks/>
            </p:cNvSpPr>
            <p:nvPr/>
          </p:nvSpPr>
          <p:spPr bwMode="ltGray">
            <a:xfrm>
              <a:off x="2332" y="1657"/>
              <a:ext cx="258" cy="576"/>
            </a:xfrm>
            <a:custGeom>
              <a:avLst/>
              <a:gdLst>
                <a:gd name="T0" fmla="*/ 0 w 258"/>
                <a:gd name="T1" fmla="*/ 0 h 576"/>
                <a:gd name="T2" fmla="*/ 258 w 258"/>
                <a:gd name="T3" fmla="*/ 0 h 576"/>
                <a:gd name="T4" fmla="*/ 258 w 258"/>
                <a:gd name="T5" fmla="*/ 576 h 576"/>
                <a:gd name="T6" fmla="*/ 154 w 258"/>
                <a:gd name="T7" fmla="*/ 576 h 576"/>
                <a:gd name="T8" fmla="*/ 154 w 258"/>
                <a:gd name="T9" fmla="*/ 72 h 576"/>
                <a:gd name="T10" fmla="*/ 104 w 258"/>
                <a:gd name="T11" fmla="*/ 72 h 576"/>
                <a:gd name="T12" fmla="*/ 104 w 258"/>
                <a:gd name="T13" fmla="*/ 576 h 576"/>
                <a:gd name="T14" fmla="*/ 0 w 258"/>
                <a:gd name="T15" fmla="*/ 576 h 576"/>
                <a:gd name="T16" fmla="*/ 0 w 258"/>
                <a:gd name="T1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576">
                  <a:moveTo>
                    <a:pt x="0" y="0"/>
                  </a:moveTo>
                  <a:lnTo>
                    <a:pt x="258" y="0"/>
                  </a:lnTo>
                  <a:lnTo>
                    <a:pt x="258" y="576"/>
                  </a:lnTo>
                  <a:lnTo>
                    <a:pt x="154" y="576"/>
                  </a:lnTo>
                  <a:lnTo>
                    <a:pt x="154" y="72"/>
                  </a:lnTo>
                  <a:lnTo>
                    <a:pt x="104" y="72"/>
                  </a:lnTo>
                  <a:lnTo>
                    <a:pt x="104" y="576"/>
                  </a:lnTo>
                  <a:lnTo>
                    <a:pt x="0" y="576"/>
                  </a:lnTo>
                  <a:lnTo>
                    <a:pt x="0" y="0"/>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38" name="Freeform 37"/>
            <p:cNvSpPr>
              <a:spLocks noEditPoints="1"/>
            </p:cNvSpPr>
            <p:nvPr/>
          </p:nvSpPr>
          <p:spPr bwMode="ltGray">
            <a:xfrm>
              <a:off x="2670" y="1657"/>
              <a:ext cx="268" cy="576"/>
            </a:xfrm>
            <a:custGeom>
              <a:avLst/>
              <a:gdLst>
                <a:gd name="T0" fmla="*/ 0 w 268"/>
                <a:gd name="T1" fmla="*/ 576 h 576"/>
                <a:gd name="T2" fmla="*/ 112 w 268"/>
                <a:gd name="T3" fmla="*/ 576 h 576"/>
                <a:gd name="T4" fmla="*/ 112 w 268"/>
                <a:gd name="T5" fmla="*/ 380 h 576"/>
                <a:gd name="T6" fmla="*/ 176 w 268"/>
                <a:gd name="T7" fmla="*/ 380 h 576"/>
                <a:gd name="T8" fmla="*/ 176 w 268"/>
                <a:gd name="T9" fmla="*/ 380 h 576"/>
                <a:gd name="T10" fmla="*/ 190 w 268"/>
                <a:gd name="T11" fmla="*/ 380 h 576"/>
                <a:gd name="T12" fmla="*/ 202 w 268"/>
                <a:gd name="T13" fmla="*/ 378 h 576"/>
                <a:gd name="T14" fmla="*/ 214 w 268"/>
                <a:gd name="T15" fmla="*/ 374 h 576"/>
                <a:gd name="T16" fmla="*/ 224 w 268"/>
                <a:gd name="T17" fmla="*/ 370 h 576"/>
                <a:gd name="T18" fmla="*/ 232 w 268"/>
                <a:gd name="T19" fmla="*/ 364 h 576"/>
                <a:gd name="T20" fmla="*/ 240 w 268"/>
                <a:gd name="T21" fmla="*/ 358 h 576"/>
                <a:gd name="T22" fmla="*/ 252 w 268"/>
                <a:gd name="T23" fmla="*/ 344 h 576"/>
                <a:gd name="T24" fmla="*/ 260 w 268"/>
                <a:gd name="T25" fmla="*/ 328 h 576"/>
                <a:gd name="T26" fmla="*/ 264 w 268"/>
                <a:gd name="T27" fmla="*/ 310 h 576"/>
                <a:gd name="T28" fmla="*/ 266 w 268"/>
                <a:gd name="T29" fmla="*/ 294 h 576"/>
                <a:gd name="T30" fmla="*/ 268 w 268"/>
                <a:gd name="T31" fmla="*/ 278 h 576"/>
                <a:gd name="T32" fmla="*/ 268 w 268"/>
                <a:gd name="T33" fmla="*/ 102 h 576"/>
                <a:gd name="T34" fmla="*/ 268 w 268"/>
                <a:gd name="T35" fmla="*/ 102 h 576"/>
                <a:gd name="T36" fmla="*/ 266 w 268"/>
                <a:gd name="T37" fmla="*/ 86 h 576"/>
                <a:gd name="T38" fmla="*/ 264 w 268"/>
                <a:gd name="T39" fmla="*/ 70 h 576"/>
                <a:gd name="T40" fmla="*/ 260 w 268"/>
                <a:gd name="T41" fmla="*/ 52 h 576"/>
                <a:gd name="T42" fmla="*/ 252 w 268"/>
                <a:gd name="T43" fmla="*/ 36 h 576"/>
                <a:gd name="T44" fmla="*/ 240 w 268"/>
                <a:gd name="T45" fmla="*/ 22 h 576"/>
                <a:gd name="T46" fmla="*/ 232 w 268"/>
                <a:gd name="T47" fmla="*/ 16 h 576"/>
                <a:gd name="T48" fmla="*/ 224 w 268"/>
                <a:gd name="T49" fmla="*/ 10 h 576"/>
                <a:gd name="T50" fmla="*/ 214 w 268"/>
                <a:gd name="T51" fmla="*/ 6 h 576"/>
                <a:gd name="T52" fmla="*/ 202 w 268"/>
                <a:gd name="T53" fmla="*/ 2 h 576"/>
                <a:gd name="T54" fmla="*/ 190 w 268"/>
                <a:gd name="T55" fmla="*/ 0 h 576"/>
                <a:gd name="T56" fmla="*/ 176 w 268"/>
                <a:gd name="T57" fmla="*/ 0 h 576"/>
                <a:gd name="T58" fmla="*/ 0 w 268"/>
                <a:gd name="T59" fmla="*/ 0 h 576"/>
                <a:gd name="T60" fmla="*/ 0 w 268"/>
                <a:gd name="T61" fmla="*/ 576 h 576"/>
                <a:gd name="T62" fmla="*/ 112 w 268"/>
                <a:gd name="T63" fmla="*/ 316 h 576"/>
                <a:gd name="T64" fmla="*/ 112 w 268"/>
                <a:gd name="T65" fmla="*/ 72 h 576"/>
                <a:gd name="T66" fmla="*/ 142 w 268"/>
                <a:gd name="T67" fmla="*/ 72 h 576"/>
                <a:gd name="T68" fmla="*/ 142 w 268"/>
                <a:gd name="T69" fmla="*/ 72 h 576"/>
                <a:gd name="T70" fmla="*/ 150 w 268"/>
                <a:gd name="T71" fmla="*/ 74 h 576"/>
                <a:gd name="T72" fmla="*/ 156 w 268"/>
                <a:gd name="T73" fmla="*/ 80 h 576"/>
                <a:gd name="T74" fmla="*/ 162 w 268"/>
                <a:gd name="T75" fmla="*/ 88 h 576"/>
                <a:gd name="T76" fmla="*/ 162 w 268"/>
                <a:gd name="T77" fmla="*/ 100 h 576"/>
                <a:gd name="T78" fmla="*/ 162 w 268"/>
                <a:gd name="T79" fmla="*/ 288 h 576"/>
                <a:gd name="T80" fmla="*/ 162 w 268"/>
                <a:gd name="T81" fmla="*/ 288 h 576"/>
                <a:gd name="T82" fmla="*/ 162 w 268"/>
                <a:gd name="T83" fmla="*/ 300 h 576"/>
                <a:gd name="T84" fmla="*/ 156 w 268"/>
                <a:gd name="T85" fmla="*/ 310 h 576"/>
                <a:gd name="T86" fmla="*/ 150 w 268"/>
                <a:gd name="T87" fmla="*/ 314 h 576"/>
                <a:gd name="T88" fmla="*/ 142 w 268"/>
                <a:gd name="T89" fmla="*/ 316 h 576"/>
                <a:gd name="T90" fmla="*/ 112 w 268"/>
                <a:gd name="T91" fmla="*/ 31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 h="576">
                  <a:moveTo>
                    <a:pt x="0" y="576"/>
                  </a:moveTo>
                  <a:lnTo>
                    <a:pt x="112" y="576"/>
                  </a:lnTo>
                  <a:lnTo>
                    <a:pt x="112" y="380"/>
                  </a:lnTo>
                  <a:lnTo>
                    <a:pt x="176" y="380"/>
                  </a:lnTo>
                  <a:lnTo>
                    <a:pt x="176" y="380"/>
                  </a:lnTo>
                  <a:lnTo>
                    <a:pt x="190" y="380"/>
                  </a:lnTo>
                  <a:lnTo>
                    <a:pt x="202" y="378"/>
                  </a:lnTo>
                  <a:lnTo>
                    <a:pt x="214" y="374"/>
                  </a:lnTo>
                  <a:lnTo>
                    <a:pt x="224" y="370"/>
                  </a:lnTo>
                  <a:lnTo>
                    <a:pt x="232" y="364"/>
                  </a:lnTo>
                  <a:lnTo>
                    <a:pt x="240" y="358"/>
                  </a:lnTo>
                  <a:lnTo>
                    <a:pt x="252" y="344"/>
                  </a:lnTo>
                  <a:lnTo>
                    <a:pt x="260" y="328"/>
                  </a:lnTo>
                  <a:lnTo>
                    <a:pt x="264" y="310"/>
                  </a:lnTo>
                  <a:lnTo>
                    <a:pt x="266" y="294"/>
                  </a:lnTo>
                  <a:lnTo>
                    <a:pt x="268" y="278"/>
                  </a:lnTo>
                  <a:lnTo>
                    <a:pt x="268" y="102"/>
                  </a:lnTo>
                  <a:lnTo>
                    <a:pt x="268" y="102"/>
                  </a:lnTo>
                  <a:lnTo>
                    <a:pt x="266" y="86"/>
                  </a:lnTo>
                  <a:lnTo>
                    <a:pt x="264" y="70"/>
                  </a:lnTo>
                  <a:lnTo>
                    <a:pt x="260" y="52"/>
                  </a:lnTo>
                  <a:lnTo>
                    <a:pt x="252" y="36"/>
                  </a:lnTo>
                  <a:lnTo>
                    <a:pt x="240" y="22"/>
                  </a:lnTo>
                  <a:lnTo>
                    <a:pt x="232" y="16"/>
                  </a:lnTo>
                  <a:lnTo>
                    <a:pt x="224" y="10"/>
                  </a:lnTo>
                  <a:lnTo>
                    <a:pt x="214" y="6"/>
                  </a:lnTo>
                  <a:lnTo>
                    <a:pt x="202" y="2"/>
                  </a:lnTo>
                  <a:lnTo>
                    <a:pt x="190" y="0"/>
                  </a:lnTo>
                  <a:lnTo>
                    <a:pt x="176" y="0"/>
                  </a:lnTo>
                  <a:lnTo>
                    <a:pt x="0" y="0"/>
                  </a:lnTo>
                  <a:lnTo>
                    <a:pt x="0" y="576"/>
                  </a:lnTo>
                  <a:close/>
                  <a:moveTo>
                    <a:pt x="112" y="316"/>
                  </a:moveTo>
                  <a:lnTo>
                    <a:pt x="112" y="72"/>
                  </a:lnTo>
                  <a:lnTo>
                    <a:pt x="142" y="72"/>
                  </a:lnTo>
                  <a:lnTo>
                    <a:pt x="142" y="72"/>
                  </a:lnTo>
                  <a:lnTo>
                    <a:pt x="150" y="74"/>
                  </a:lnTo>
                  <a:lnTo>
                    <a:pt x="156" y="80"/>
                  </a:lnTo>
                  <a:lnTo>
                    <a:pt x="162" y="88"/>
                  </a:lnTo>
                  <a:lnTo>
                    <a:pt x="162" y="100"/>
                  </a:lnTo>
                  <a:lnTo>
                    <a:pt x="162" y="288"/>
                  </a:lnTo>
                  <a:lnTo>
                    <a:pt x="162" y="288"/>
                  </a:lnTo>
                  <a:lnTo>
                    <a:pt x="162" y="300"/>
                  </a:lnTo>
                  <a:lnTo>
                    <a:pt x="156" y="310"/>
                  </a:lnTo>
                  <a:lnTo>
                    <a:pt x="150" y="314"/>
                  </a:lnTo>
                  <a:lnTo>
                    <a:pt x="142" y="316"/>
                  </a:lnTo>
                  <a:lnTo>
                    <a:pt x="112" y="316"/>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39" name="Freeform 38"/>
            <p:cNvSpPr>
              <a:spLocks/>
            </p:cNvSpPr>
            <p:nvPr/>
          </p:nvSpPr>
          <p:spPr bwMode="ltGray">
            <a:xfrm>
              <a:off x="3320" y="1657"/>
              <a:ext cx="436" cy="576"/>
            </a:xfrm>
            <a:custGeom>
              <a:avLst/>
              <a:gdLst>
                <a:gd name="T0" fmla="*/ 292 w 436"/>
                <a:gd name="T1" fmla="*/ 0 h 576"/>
                <a:gd name="T2" fmla="*/ 436 w 436"/>
                <a:gd name="T3" fmla="*/ 0 h 576"/>
                <a:gd name="T4" fmla="*/ 436 w 436"/>
                <a:gd name="T5" fmla="*/ 576 h 576"/>
                <a:gd name="T6" fmla="*/ 324 w 436"/>
                <a:gd name="T7" fmla="*/ 576 h 576"/>
                <a:gd name="T8" fmla="*/ 324 w 436"/>
                <a:gd name="T9" fmla="*/ 214 h 576"/>
                <a:gd name="T10" fmla="*/ 320 w 436"/>
                <a:gd name="T11" fmla="*/ 214 h 576"/>
                <a:gd name="T12" fmla="*/ 262 w 436"/>
                <a:gd name="T13" fmla="*/ 576 h 576"/>
                <a:gd name="T14" fmla="*/ 174 w 436"/>
                <a:gd name="T15" fmla="*/ 576 h 576"/>
                <a:gd name="T16" fmla="*/ 116 w 436"/>
                <a:gd name="T17" fmla="*/ 214 h 576"/>
                <a:gd name="T18" fmla="*/ 112 w 436"/>
                <a:gd name="T19" fmla="*/ 214 h 576"/>
                <a:gd name="T20" fmla="*/ 112 w 436"/>
                <a:gd name="T21" fmla="*/ 576 h 576"/>
                <a:gd name="T22" fmla="*/ 0 w 436"/>
                <a:gd name="T23" fmla="*/ 576 h 576"/>
                <a:gd name="T24" fmla="*/ 0 w 436"/>
                <a:gd name="T25" fmla="*/ 0 h 576"/>
                <a:gd name="T26" fmla="*/ 146 w 436"/>
                <a:gd name="T27" fmla="*/ 0 h 576"/>
                <a:gd name="T28" fmla="*/ 218 w 436"/>
                <a:gd name="T29" fmla="*/ 404 h 576"/>
                <a:gd name="T30" fmla="*/ 292 w 436"/>
                <a:gd name="T3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6" h="576">
                  <a:moveTo>
                    <a:pt x="292" y="0"/>
                  </a:moveTo>
                  <a:lnTo>
                    <a:pt x="436" y="0"/>
                  </a:lnTo>
                  <a:lnTo>
                    <a:pt x="436" y="576"/>
                  </a:lnTo>
                  <a:lnTo>
                    <a:pt x="324" y="576"/>
                  </a:lnTo>
                  <a:lnTo>
                    <a:pt x="324" y="214"/>
                  </a:lnTo>
                  <a:lnTo>
                    <a:pt x="320" y="214"/>
                  </a:lnTo>
                  <a:lnTo>
                    <a:pt x="262" y="576"/>
                  </a:lnTo>
                  <a:lnTo>
                    <a:pt x="174" y="576"/>
                  </a:lnTo>
                  <a:lnTo>
                    <a:pt x="116" y="214"/>
                  </a:lnTo>
                  <a:lnTo>
                    <a:pt x="112" y="214"/>
                  </a:lnTo>
                  <a:lnTo>
                    <a:pt x="112" y="576"/>
                  </a:lnTo>
                  <a:lnTo>
                    <a:pt x="0" y="576"/>
                  </a:lnTo>
                  <a:lnTo>
                    <a:pt x="0" y="0"/>
                  </a:lnTo>
                  <a:lnTo>
                    <a:pt x="146" y="0"/>
                  </a:lnTo>
                  <a:lnTo>
                    <a:pt x="218" y="404"/>
                  </a:lnTo>
                  <a:lnTo>
                    <a:pt x="292" y="0"/>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40" name="Freeform 39"/>
            <p:cNvSpPr>
              <a:spLocks noEditPoints="1"/>
            </p:cNvSpPr>
            <p:nvPr/>
          </p:nvSpPr>
          <p:spPr bwMode="ltGray">
            <a:xfrm>
              <a:off x="900" y="1159"/>
              <a:ext cx="330" cy="1042"/>
            </a:xfrm>
            <a:custGeom>
              <a:avLst/>
              <a:gdLst>
                <a:gd name="T0" fmla="*/ 288 w 330"/>
                <a:gd name="T1" fmla="*/ 600 h 1042"/>
                <a:gd name="T2" fmla="*/ 272 w 330"/>
                <a:gd name="T3" fmla="*/ 714 h 1042"/>
                <a:gd name="T4" fmla="*/ 270 w 330"/>
                <a:gd name="T5" fmla="*/ 604 h 1042"/>
                <a:gd name="T6" fmla="*/ 254 w 330"/>
                <a:gd name="T7" fmla="*/ 490 h 1042"/>
                <a:gd name="T8" fmla="*/ 216 w 330"/>
                <a:gd name="T9" fmla="*/ 364 h 1042"/>
                <a:gd name="T10" fmla="*/ 176 w 330"/>
                <a:gd name="T11" fmla="*/ 272 h 1042"/>
                <a:gd name="T12" fmla="*/ 152 w 330"/>
                <a:gd name="T13" fmla="*/ 272 h 1042"/>
                <a:gd name="T14" fmla="*/ 92 w 330"/>
                <a:gd name="T15" fmla="*/ 422 h 1042"/>
                <a:gd name="T16" fmla="*/ 74 w 330"/>
                <a:gd name="T17" fmla="*/ 490 h 1042"/>
                <a:gd name="T18" fmla="*/ 56 w 330"/>
                <a:gd name="T19" fmla="*/ 624 h 1042"/>
                <a:gd name="T20" fmla="*/ 54 w 330"/>
                <a:gd name="T21" fmla="*/ 716 h 1042"/>
                <a:gd name="T22" fmla="*/ 40 w 330"/>
                <a:gd name="T23" fmla="*/ 568 h 1042"/>
                <a:gd name="T24" fmla="*/ 40 w 330"/>
                <a:gd name="T25" fmla="*/ 498 h 1042"/>
                <a:gd name="T26" fmla="*/ 52 w 330"/>
                <a:gd name="T27" fmla="*/ 382 h 1042"/>
                <a:gd name="T28" fmla="*/ 72 w 330"/>
                <a:gd name="T29" fmla="*/ 298 h 1042"/>
                <a:gd name="T30" fmla="*/ 128 w 330"/>
                <a:gd name="T31" fmla="*/ 148 h 1042"/>
                <a:gd name="T32" fmla="*/ 164 w 330"/>
                <a:gd name="T33" fmla="*/ 80 h 1042"/>
                <a:gd name="T34" fmla="*/ 216 w 330"/>
                <a:gd name="T35" fmla="*/ 186 h 1042"/>
                <a:gd name="T36" fmla="*/ 256 w 330"/>
                <a:gd name="T37" fmla="*/ 296 h 1042"/>
                <a:gd name="T38" fmla="*/ 274 w 330"/>
                <a:gd name="T39" fmla="*/ 372 h 1042"/>
                <a:gd name="T40" fmla="*/ 290 w 330"/>
                <a:gd name="T41" fmla="*/ 506 h 1042"/>
                <a:gd name="T42" fmla="*/ 164 w 330"/>
                <a:gd name="T43" fmla="*/ 1004 h 1042"/>
                <a:gd name="T44" fmla="*/ 134 w 330"/>
                <a:gd name="T45" fmla="*/ 932 h 1042"/>
                <a:gd name="T46" fmla="*/ 120 w 330"/>
                <a:gd name="T47" fmla="*/ 848 h 1042"/>
                <a:gd name="T48" fmla="*/ 118 w 330"/>
                <a:gd name="T49" fmla="*/ 780 h 1042"/>
                <a:gd name="T50" fmla="*/ 136 w 330"/>
                <a:gd name="T51" fmla="*/ 692 h 1042"/>
                <a:gd name="T52" fmla="*/ 164 w 330"/>
                <a:gd name="T53" fmla="*/ 626 h 1042"/>
                <a:gd name="T54" fmla="*/ 182 w 330"/>
                <a:gd name="T55" fmla="*/ 666 h 1042"/>
                <a:gd name="T56" fmla="*/ 202 w 330"/>
                <a:gd name="T57" fmla="*/ 740 h 1042"/>
                <a:gd name="T58" fmla="*/ 210 w 330"/>
                <a:gd name="T59" fmla="*/ 806 h 1042"/>
                <a:gd name="T60" fmla="*/ 202 w 330"/>
                <a:gd name="T61" fmla="*/ 900 h 1042"/>
                <a:gd name="T62" fmla="*/ 180 w 330"/>
                <a:gd name="T63" fmla="*/ 972 h 1042"/>
                <a:gd name="T64" fmla="*/ 300 w 330"/>
                <a:gd name="T65" fmla="*/ 296 h 1042"/>
                <a:gd name="T66" fmla="*/ 266 w 330"/>
                <a:gd name="T67" fmla="*/ 188 h 1042"/>
                <a:gd name="T68" fmla="*/ 204 w 330"/>
                <a:gd name="T69" fmla="*/ 62 h 1042"/>
                <a:gd name="T70" fmla="*/ 164 w 330"/>
                <a:gd name="T71" fmla="*/ 0 h 1042"/>
                <a:gd name="T72" fmla="*/ 88 w 330"/>
                <a:gd name="T73" fmla="*/ 132 h 1042"/>
                <a:gd name="T74" fmla="*/ 38 w 330"/>
                <a:gd name="T75" fmla="*/ 260 h 1042"/>
                <a:gd name="T76" fmla="*/ 14 w 330"/>
                <a:gd name="T77" fmla="*/ 358 h 1042"/>
                <a:gd name="T78" fmla="*/ 0 w 330"/>
                <a:gd name="T79" fmla="*/ 500 h 1042"/>
                <a:gd name="T80" fmla="*/ 6 w 330"/>
                <a:gd name="T81" fmla="*/ 634 h 1042"/>
                <a:gd name="T82" fmla="*/ 22 w 330"/>
                <a:gd name="T83" fmla="*/ 722 h 1042"/>
                <a:gd name="T84" fmla="*/ 62 w 330"/>
                <a:gd name="T85" fmla="*/ 854 h 1042"/>
                <a:gd name="T86" fmla="*/ 94 w 330"/>
                <a:gd name="T87" fmla="*/ 924 h 1042"/>
                <a:gd name="T88" fmla="*/ 164 w 330"/>
                <a:gd name="T89" fmla="*/ 1042 h 1042"/>
                <a:gd name="T90" fmla="*/ 202 w 330"/>
                <a:gd name="T91" fmla="*/ 986 h 1042"/>
                <a:gd name="T92" fmla="*/ 268 w 330"/>
                <a:gd name="T93" fmla="*/ 846 h 1042"/>
                <a:gd name="T94" fmla="*/ 306 w 330"/>
                <a:gd name="T95" fmla="*/ 722 h 1042"/>
                <a:gd name="T96" fmla="*/ 320 w 330"/>
                <a:gd name="T97" fmla="*/ 652 h 1042"/>
                <a:gd name="T98" fmla="*/ 330 w 330"/>
                <a:gd name="T99" fmla="*/ 532 h 1042"/>
                <a:gd name="T100" fmla="*/ 320 w 330"/>
                <a:gd name="T101" fmla="*/ 40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0" h="1042">
                  <a:moveTo>
                    <a:pt x="290" y="556"/>
                  </a:moveTo>
                  <a:lnTo>
                    <a:pt x="290" y="556"/>
                  </a:lnTo>
                  <a:lnTo>
                    <a:pt x="288" y="600"/>
                  </a:lnTo>
                  <a:lnTo>
                    <a:pt x="284" y="642"/>
                  </a:lnTo>
                  <a:lnTo>
                    <a:pt x="278" y="682"/>
                  </a:lnTo>
                  <a:lnTo>
                    <a:pt x="272" y="714"/>
                  </a:lnTo>
                  <a:lnTo>
                    <a:pt x="272" y="714"/>
                  </a:lnTo>
                  <a:lnTo>
                    <a:pt x="272" y="662"/>
                  </a:lnTo>
                  <a:lnTo>
                    <a:pt x="270" y="604"/>
                  </a:lnTo>
                  <a:lnTo>
                    <a:pt x="262" y="546"/>
                  </a:lnTo>
                  <a:lnTo>
                    <a:pt x="254" y="490"/>
                  </a:lnTo>
                  <a:lnTo>
                    <a:pt x="254" y="490"/>
                  </a:lnTo>
                  <a:lnTo>
                    <a:pt x="246" y="462"/>
                  </a:lnTo>
                  <a:lnTo>
                    <a:pt x="238" y="430"/>
                  </a:lnTo>
                  <a:lnTo>
                    <a:pt x="216" y="364"/>
                  </a:lnTo>
                  <a:lnTo>
                    <a:pt x="202" y="332"/>
                  </a:lnTo>
                  <a:lnTo>
                    <a:pt x="190" y="300"/>
                  </a:lnTo>
                  <a:lnTo>
                    <a:pt x="176" y="272"/>
                  </a:lnTo>
                  <a:lnTo>
                    <a:pt x="164" y="250"/>
                  </a:lnTo>
                  <a:lnTo>
                    <a:pt x="164" y="250"/>
                  </a:lnTo>
                  <a:lnTo>
                    <a:pt x="152" y="272"/>
                  </a:lnTo>
                  <a:lnTo>
                    <a:pt x="140" y="296"/>
                  </a:lnTo>
                  <a:lnTo>
                    <a:pt x="114" y="356"/>
                  </a:lnTo>
                  <a:lnTo>
                    <a:pt x="92" y="422"/>
                  </a:lnTo>
                  <a:lnTo>
                    <a:pt x="82" y="456"/>
                  </a:lnTo>
                  <a:lnTo>
                    <a:pt x="74" y="490"/>
                  </a:lnTo>
                  <a:lnTo>
                    <a:pt x="74" y="490"/>
                  </a:lnTo>
                  <a:lnTo>
                    <a:pt x="68" y="524"/>
                  </a:lnTo>
                  <a:lnTo>
                    <a:pt x="64" y="558"/>
                  </a:lnTo>
                  <a:lnTo>
                    <a:pt x="56" y="624"/>
                  </a:lnTo>
                  <a:lnTo>
                    <a:pt x="54" y="678"/>
                  </a:lnTo>
                  <a:lnTo>
                    <a:pt x="54" y="716"/>
                  </a:lnTo>
                  <a:lnTo>
                    <a:pt x="54" y="716"/>
                  </a:lnTo>
                  <a:lnTo>
                    <a:pt x="50" y="684"/>
                  </a:lnTo>
                  <a:lnTo>
                    <a:pt x="44" y="632"/>
                  </a:lnTo>
                  <a:lnTo>
                    <a:pt x="40" y="568"/>
                  </a:lnTo>
                  <a:lnTo>
                    <a:pt x="38" y="532"/>
                  </a:lnTo>
                  <a:lnTo>
                    <a:pt x="40" y="498"/>
                  </a:lnTo>
                  <a:lnTo>
                    <a:pt x="40" y="498"/>
                  </a:lnTo>
                  <a:lnTo>
                    <a:pt x="42" y="468"/>
                  </a:lnTo>
                  <a:lnTo>
                    <a:pt x="44" y="438"/>
                  </a:lnTo>
                  <a:lnTo>
                    <a:pt x="52" y="382"/>
                  </a:lnTo>
                  <a:lnTo>
                    <a:pt x="62" y="334"/>
                  </a:lnTo>
                  <a:lnTo>
                    <a:pt x="72" y="298"/>
                  </a:lnTo>
                  <a:lnTo>
                    <a:pt x="72" y="298"/>
                  </a:lnTo>
                  <a:lnTo>
                    <a:pt x="86" y="254"/>
                  </a:lnTo>
                  <a:lnTo>
                    <a:pt x="102" y="214"/>
                  </a:lnTo>
                  <a:lnTo>
                    <a:pt x="128" y="148"/>
                  </a:lnTo>
                  <a:lnTo>
                    <a:pt x="150" y="102"/>
                  </a:lnTo>
                  <a:lnTo>
                    <a:pt x="164" y="80"/>
                  </a:lnTo>
                  <a:lnTo>
                    <a:pt x="164" y="80"/>
                  </a:lnTo>
                  <a:lnTo>
                    <a:pt x="178" y="106"/>
                  </a:lnTo>
                  <a:lnTo>
                    <a:pt x="202" y="154"/>
                  </a:lnTo>
                  <a:lnTo>
                    <a:pt x="216" y="186"/>
                  </a:lnTo>
                  <a:lnTo>
                    <a:pt x="230" y="220"/>
                  </a:lnTo>
                  <a:lnTo>
                    <a:pt x="244" y="258"/>
                  </a:lnTo>
                  <a:lnTo>
                    <a:pt x="256" y="296"/>
                  </a:lnTo>
                  <a:lnTo>
                    <a:pt x="256" y="296"/>
                  </a:lnTo>
                  <a:lnTo>
                    <a:pt x="266" y="334"/>
                  </a:lnTo>
                  <a:lnTo>
                    <a:pt x="274" y="372"/>
                  </a:lnTo>
                  <a:lnTo>
                    <a:pt x="280" y="408"/>
                  </a:lnTo>
                  <a:lnTo>
                    <a:pt x="284" y="442"/>
                  </a:lnTo>
                  <a:lnTo>
                    <a:pt x="290" y="506"/>
                  </a:lnTo>
                  <a:lnTo>
                    <a:pt x="290" y="556"/>
                  </a:lnTo>
                  <a:close/>
                  <a:moveTo>
                    <a:pt x="164" y="1004"/>
                  </a:moveTo>
                  <a:lnTo>
                    <a:pt x="164" y="1004"/>
                  </a:lnTo>
                  <a:lnTo>
                    <a:pt x="150" y="974"/>
                  </a:lnTo>
                  <a:lnTo>
                    <a:pt x="142" y="954"/>
                  </a:lnTo>
                  <a:lnTo>
                    <a:pt x="134" y="932"/>
                  </a:lnTo>
                  <a:lnTo>
                    <a:pt x="128" y="908"/>
                  </a:lnTo>
                  <a:lnTo>
                    <a:pt x="122" y="880"/>
                  </a:lnTo>
                  <a:lnTo>
                    <a:pt x="120" y="848"/>
                  </a:lnTo>
                  <a:lnTo>
                    <a:pt x="116" y="814"/>
                  </a:lnTo>
                  <a:lnTo>
                    <a:pt x="116" y="814"/>
                  </a:lnTo>
                  <a:lnTo>
                    <a:pt x="118" y="780"/>
                  </a:lnTo>
                  <a:lnTo>
                    <a:pt x="122" y="748"/>
                  </a:lnTo>
                  <a:lnTo>
                    <a:pt x="128" y="718"/>
                  </a:lnTo>
                  <a:lnTo>
                    <a:pt x="136" y="692"/>
                  </a:lnTo>
                  <a:lnTo>
                    <a:pt x="144" y="670"/>
                  </a:lnTo>
                  <a:lnTo>
                    <a:pt x="152" y="650"/>
                  </a:lnTo>
                  <a:lnTo>
                    <a:pt x="164" y="626"/>
                  </a:lnTo>
                  <a:lnTo>
                    <a:pt x="164" y="626"/>
                  </a:lnTo>
                  <a:lnTo>
                    <a:pt x="176" y="648"/>
                  </a:lnTo>
                  <a:lnTo>
                    <a:pt x="182" y="666"/>
                  </a:lnTo>
                  <a:lnTo>
                    <a:pt x="190" y="688"/>
                  </a:lnTo>
                  <a:lnTo>
                    <a:pt x="196" y="712"/>
                  </a:lnTo>
                  <a:lnTo>
                    <a:pt x="202" y="740"/>
                  </a:lnTo>
                  <a:lnTo>
                    <a:pt x="208" y="772"/>
                  </a:lnTo>
                  <a:lnTo>
                    <a:pt x="210" y="806"/>
                  </a:lnTo>
                  <a:lnTo>
                    <a:pt x="210" y="806"/>
                  </a:lnTo>
                  <a:lnTo>
                    <a:pt x="210" y="840"/>
                  </a:lnTo>
                  <a:lnTo>
                    <a:pt x="206" y="870"/>
                  </a:lnTo>
                  <a:lnTo>
                    <a:pt x="202" y="900"/>
                  </a:lnTo>
                  <a:lnTo>
                    <a:pt x="194" y="926"/>
                  </a:lnTo>
                  <a:lnTo>
                    <a:pt x="188" y="950"/>
                  </a:lnTo>
                  <a:lnTo>
                    <a:pt x="180" y="972"/>
                  </a:lnTo>
                  <a:lnTo>
                    <a:pt x="164" y="1004"/>
                  </a:lnTo>
                  <a:close/>
                  <a:moveTo>
                    <a:pt x="300" y="296"/>
                  </a:moveTo>
                  <a:lnTo>
                    <a:pt x="300" y="296"/>
                  </a:lnTo>
                  <a:lnTo>
                    <a:pt x="292" y="268"/>
                  </a:lnTo>
                  <a:lnTo>
                    <a:pt x="284" y="242"/>
                  </a:lnTo>
                  <a:lnTo>
                    <a:pt x="266" y="188"/>
                  </a:lnTo>
                  <a:lnTo>
                    <a:pt x="244" y="140"/>
                  </a:lnTo>
                  <a:lnTo>
                    <a:pt x="224" y="98"/>
                  </a:lnTo>
                  <a:lnTo>
                    <a:pt x="204" y="62"/>
                  </a:lnTo>
                  <a:lnTo>
                    <a:pt x="186" y="32"/>
                  </a:lnTo>
                  <a:lnTo>
                    <a:pt x="164" y="0"/>
                  </a:lnTo>
                  <a:lnTo>
                    <a:pt x="164" y="0"/>
                  </a:lnTo>
                  <a:lnTo>
                    <a:pt x="142" y="34"/>
                  </a:lnTo>
                  <a:lnTo>
                    <a:pt x="108" y="94"/>
                  </a:lnTo>
                  <a:lnTo>
                    <a:pt x="88" y="132"/>
                  </a:lnTo>
                  <a:lnTo>
                    <a:pt x="70" y="172"/>
                  </a:lnTo>
                  <a:lnTo>
                    <a:pt x="54" y="214"/>
                  </a:lnTo>
                  <a:lnTo>
                    <a:pt x="38" y="260"/>
                  </a:lnTo>
                  <a:lnTo>
                    <a:pt x="38" y="260"/>
                  </a:lnTo>
                  <a:lnTo>
                    <a:pt x="24" y="310"/>
                  </a:lnTo>
                  <a:lnTo>
                    <a:pt x="14" y="358"/>
                  </a:lnTo>
                  <a:lnTo>
                    <a:pt x="8" y="406"/>
                  </a:lnTo>
                  <a:lnTo>
                    <a:pt x="2" y="454"/>
                  </a:lnTo>
                  <a:lnTo>
                    <a:pt x="0" y="500"/>
                  </a:lnTo>
                  <a:lnTo>
                    <a:pt x="0" y="546"/>
                  </a:lnTo>
                  <a:lnTo>
                    <a:pt x="2" y="590"/>
                  </a:lnTo>
                  <a:lnTo>
                    <a:pt x="6" y="634"/>
                  </a:lnTo>
                  <a:lnTo>
                    <a:pt x="6" y="634"/>
                  </a:lnTo>
                  <a:lnTo>
                    <a:pt x="14" y="680"/>
                  </a:lnTo>
                  <a:lnTo>
                    <a:pt x="22" y="722"/>
                  </a:lnTo>
                  <a:lnTo>
                    <a:pt x="32" y="762"/>
                  </a:lnTo>
                  <a:lnTo>
                    <a:pt x="44" y="800"/>
                  </a:lnTo>
                  <a:lnTo>
                    <a:pt x="62" y="854"/>
                  </a:lnTo>
                  <a:lnTo>
                    <a:pt x="70" y="876"/>
                  </a:lnTo>
                  <a:lnTo>
                    <a:pt x="70" y="876"/>
                  </a:lnTo>
                  <a:lnTo>
                    <a:pt x="94" y="924"/>
                  </a:lnTo>
                  <a:lnTo>
                    <a:pt x="118" y="970"/>
                  </a:lnTo>
                  <a:lnTo>
                    <a:pt x="142" y="1010"/>
                  </a:lnTo>
                  <a:lnTo>
                    <a:pt x="164" y="1042"/>
                  </a:lnTo>
                  <a:lnTo>
                    <a:pt x="164" y="1042"/>
                  </a:lnTo>
                  <a:lnTo>
                    <a:pt x="182" y="1018"/>
                  </a:lnTo>
                  <a:lnTo>
                    <a:pt x="202" y="986"/>
                  </a:lnTo>
                  <a:lnTo>
                    <a:pt x="224" y="946"/>
                  </a:lnTo>
                  <a:lnTo>
                    <a:pt x="246" y="900"/>
                  </a:lnTo>
                  <a:lnTo>
                    <a:pt x="268" y="846"/>
                  </a:lnTo>
                  <a:lnTo>
                    <a:pt x="288" y="786"/>
                  </a:lnTo>
                  <a:lnTo>
                    <a:pt x="298" y="754"/>
                  </a:lnTo>
                  <a:lnTo>
                    <a:pt x="306" y="722"/>
                  </a:lnTo>
                  <a:lnTo>
                    <a:pt x="314" y="686"/>
                  </a:lnTo>
                  <a:lnTo>
                    <a:pt x="320" y="652"/>
                  </a:lnTo>
                  <a:lnTo>
                    <a:pt x="320" y="652"/>
                  </a:lnTo>
                  <a:lnTo>
                    <a:pt x="324" y="612"/>
                  </a:lnTo>
                  <a:lnTo>
                    <a:pt x="328" y="572"/>
                  </a:lnTo>
                  <a:lnTo>
                    <a:pt x="330" y="532"/>
                  </a:lnTo>
                  <a:lnTo>
                    <a:pt x="328" y="492"/>
                  </a:lnTo>
                  <a:lnTo>
                    <a:pt x="326" y="448"/>
                  </a:lnTo>
                  <a:lnTo>
                    <a:pt x="320" y="402"/>
                  </a:lnTo>
                  <a:lnTo>
                    <a:pt x="312" y="352"/>
                  </a:lnTo>
                  <a:lnTo>
                    <a:pt x="300" y="296"/>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41" name="Freeform 19"/>
            <p:cNvSpPr>
              <a:spLocks/>
            </p:cNvSpPr>
            <p:nvPr/>
          </p:nvSpPr>
          <p:spPr bwMode="ltGray">
            <a:xfrm>
              <a:off x="264" y="1659"/>
              <a:ext cx="1008" cy="1150"/>
            </a:xfrm>
            <a:custGeom>
              <a:avLst/>
              <a:gdLst>
                <a:gd name="T0" fmla="*/ 584 w 1008"/>
                <a:gd name="T1" fmla="*/ 754 h 1150"/>
                <a:gd name="T2" fmla="*/ 610 w 1008"/>
                <a:gd name="T3" fmla="*/ 734 h 1150"/>
                <a:gd name="T4" fmla="*/ 654 w 1008"/>
                <a:gd name="T5" fmla="*/ 714 h 1150"/>
                <a:gd name="T6" fmla="*/ 700 w 1008"/>
                <a:gd name="T7" fmla="*/ 706 h 1150"/>
                <a:gd name="T8" fmla="*/ 746 w 1008"/>
                <a:gd name="T9" fmla="*/ 714 h 1150"/>
                <a:gd name="T10" fmla="*/ 790 w 1008"/>
                <a:gd name="T11" fmla="*/ 734 h 1150"/>
                <a:gd name="T12" fmla="*/ 816 w 1008"/>
                <a:gd name="T13" fmla="*/ 754 h 1150"/>
                <a:gd name="T14" fmla="*/ 844 w 1008"/>
                <a:gd name="T15" fmla="*/ 792 h 1150"/>
                <a:gd name="T16" fmla="*/ 860 w 1008"/>
                <a:gd name="T17" fmla="*/ 838 h 1150"/>
                <a:gd name="T18" fmla="*/ 862 w 1008"/>
                <a:gd name="T19" fmla="*/ 884 h 1150"/>
                <a:gd name="T20" fmla="*/ 852 w 1008"/>
                <a:gd name="T21" fmla="*/ 928 h 1150"/>
                <a:gd name="T22" fmla="*/ 826 w 1008"/>
                <a:gd name="T23" fmla="*/ 970 h 1150"/>
                <a:gd name="T24" fmla="*/ 814 w 1008"/>
                <a:gd name="T25" fmla="*/ 984 h 1150"/>
                <a:gd name="T26" fmla="*/ 762 w 1008"/>
                <a:gd name="T27" fmla="*/ 1024 h 1150"/>
                <a:gd name="T28" fmla="*/ 676 w 1008"/>
                <a:gd name="T29" fmla="*/ 1064 h 1150"/>
                <a:gd name="T30" fmla="*/ 584 w 1008"/>
                <a:gd name="T31" fmla="*/ 1078 h 1150"/>
                <a:gd name="T32" fmla="*/ 520 w 1008"/>
                <a:gd name="T33" fmla="*/ 1072 h 1150"/>
                <a:gd name="T34" fmla="*/ 432 w 1008"/>
                <a:gd name="T35" fmla="*/ 1040 h 1150"/>
                <a:gd name="T36" fmla="*/ 352 w 1008"/>
                <a:gd name="T37" fmla="*/ 984 h 1150"/>
                <a:gd name="T38" fmla="*/ 314 w 1008"/>
                <a:gd name="T39" fmla="*/ 940 h 1150"/>
                <a:gd name="T40" fmla="*/ 276 w 1008"/>
                <a:gd name="T41" fmla="*/ 864 h 1150"/>
                <a:gd name="T42" fmla="*/ 258 w 1008"/>
                <a:gd name="T43" fmla="*/ 784 h 1150"/>
                <a:gd name="T44" fmla="*/ 260 w 1008"/>
                <a:gd name="T45" fmla="*/ 702 h 1150"/>
                <a:gd name="T46" fmla="*/ 284 w 1008"/>
                <a:gd name="T47" fmla="*/ 624 h 1150"/>
                <a:gd name="T48" fmla="*/ 312 w 1008"/>
                <a:gd name="T49" fmla="*/ 576 h 1150"/>
                <a:gd name="T50" fmla="*/ 352 w 1008"/>
                <a:gd name="T51" fmla="*/ 528 h 1150"/>
                <a:gd name="T52" fmla="*/ 432 w 1008"/>
                <a:gd name="T53" fmla="*/ 470 h 1150"/>
                <a:gd name="T54" fmla="*/ 520 w 1008"/>
                <a:gd name="T55" fmla="*/ 438 h 1150"/>
                <a:gd name="T56" fmla="*/ 584 w 1008"/>
                <a:gd name="T57" fmla="*/ 0 h 1150"/>
                <a:gd name="T58" fmla="*/ 524 w 1008"/>
                <a:gd name="T59" fmla="*/ 4 h 1150"/>
                <a:gd name="T60" fmla="*/ 438 w 1008"/>
                <a:gd name="T61" fmla="*/ 20 h 1150"/>
                <a:gd name="T62" fmla="*/ 356 w 1008"/>
                <a:gd name="T63" fmla="*/ 46 h 1150"/>
                <a:gd name="T64" fmla="*/ 282 w 1008"/>
                <a:gd name="T65" fmla="*/ 84 h 1150"/>
                <a:gd name="T66" fmla="*/ 212 w 1008"/>
                <a:gd name="T67" fmla="*/ 132 h 1150"/>
                <a:gd name="T68" fmla="*/ 152 w 1008"/>
                <a:gd name="T69" fmla="*/ 190 h 1150"/>
                <a:gd name="T70" fmla="*/ 100 w 1008"/>
                <a:gd name="T71" fmla="*/ 254 h 1150"/>
                <a:gd name="T72" fmla="*/ 58 w 1008"/>
                <a:gd name="T73" fmla="*/ 326 h 1150"/>
                <a:gd name="T74" fmla="*/ 26 w 1008"/>
                <a:gd name="T75" fmla="*/ 404 h 1150"/>
                <a:gd name="T76" fmla="*/ 6 w 1008"/>
                <a:gd name="T77" fmla="*/ 488 h 1150"/>
                <a:gd name="T78" fmla="*/ 0 w 1008"/>
                <a:gd name="T79" fmla="*/ 576 h 1150"/>
                <a:gd name="T80" fmla="*/ 4 w 1008"/>
                <a:gd name="T81" fmla="*/ 634 h 1150"/>
                <a:gd name="T82" fmla="*/ 18 w 1008"/>
                <a:gd name="T83" fmla="*/ 718 h 1150"/>
                <a:gd name="T84" fmla="*/ 46 w 1008"/>
                <a:gd name="T85" fmla="*/ 798 h 1150"/>
                <a:gd name="T86" fmla="*/ 84 w 1008"/>
                <a:gd name="T87" fmla="*/ 872 h 1150"/>
                <a:gd name="T88" fmla="*/ 134 w 1008"/>
                <a:gd name="T89" fmla="*/ 940 h 1150"/>
                <a:gd name="T90" fmla="*/ 192 w 1008"/>
                <a:gd name="T91" fmla="*/ 1000 h 1150"/>
                <a:gd name="T92" fmla="*/ 258 w 1008"/>
                <a:gd name="T93" fmla="*/ 1052 h 1150"/>
                <a:gd name="T94" fmla="*/ 330 w 1008"/>
                <a:gd name="T95" fmla="*/ 1092 h 1150"/>
                <a:gd name="T96" fmla="*/ 410 w 1008"/>
                <a:gd name="T97" fmla="*/ 1124 h 1150"/>
                <a:gd name="T98" fmla="*/ 494 w 1008"/>
                <a:gd name="T99" fmla="*/ 1142 h 1150"/>
                <a:gd name="T100" fmla="*/ 584 w 1008"/>
                <a:gd name="T101" fmla="*/ 1150 h 1150"/>
                <a:gd name="T102" fmla="*/ 646 w 1008"/>
                <a:gd name="T103" fmla="*/ 1146 h 1150"/>
                <a:gd name="T104" fmla="*/ 734 w 1008"/>
                <a:gd name="T105" fmla="*/ 1130 h 1150"/>
                <a:gd name="T106" fmla="*/ 818 w 1008"/>
                <a:gd name="T107" fmla="*/ 1100 h 1150"/>
                <a:gd name="T108" fmla="*/ 896 w 1008"/>
                <a:gd name="T109" fmla="*/ 1060 h 1150"/>
                <a:gd name="T110" fmla="*/ 966 w 1008"/>
                <a:gd name="T111" fmla="*/ 1008 h 1150"/>
                <a:gd name="T112" fmla="*/ 1008 w 1008"/>
                <a:gd name="T113" fmla="*/ 574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8" h="1150">
                  <a:moveTo>
                    <a:pt x="584" y="574"/>
                  </a:moveTo>
                  <a:lnTo>
                    <a:pt x="584" y="754"/>
                  </a:lnTo>
                  <a:lnTo>
                    <a:pt x="584" y="754"/>
                  </a:lnTo>
                  <a:lnTo>
                    <a:pt x="584" y="754"/>
                  </a:lnTo>
                  <a:lnTo>
                    <a:pt x="596" y="742"/>
                  </a:lnTo>
                  <a:lnTo>
                    <a:pt x="610" y="734"/>
                  </a:lnTo>
                  <a:lnTo>
                    <a:pt x="624" y="726"/>
                  </a:lnTo>
                  <a:lnTo>
                    <a:pt x="638" y="718"/>
                  </a:lnTo>
                  <a:lnTo>
                    <a:pt x="654" y="714"/>
                  </a:lnTo>
                  <a:lnTo>
                    <a:pt x="668" y="710"/>
                  </a:lnTo>
                  <a:lnTo>
                    <a:pt x="684" y="708"/>
                  </a:lnTo>
                  <a:lnTo>
                    <a:pt x="700" y="706"/>
                  </a:lnTo>
                  <a:lnTo>
                    <a:pt x="716" y="708"/>
                  </a:lnTo>
                  <a:lnTo>
                    <a:pt x="732" y="710"/>
                  </a:lnTo>
                  <a:lnTo>
                    <a:pt x="746" y="714"/>
                  </a:lnTo>
                  <a:lnTo>
                    <a:pt x="762" y="718"/>
                  </a:lnTo>
                  <a:lnTo>
                    <a:pt x="776" y="726"/>
                  </a:lnTo>
                  <a:lnTo>
                    <a:pt x="790" y="734"/>
                  </a:lnTo>
                  <a:lnTo>
                    <a:pt x="804" y="742"/>
                  </a:lnTo>
                  <a:lnTo>
                    <a:pt x="816" y="754"/>
                  </a:lnTo>
                  <a:lnTo>
                    <a:pt x="816" y="754"/>
                  </a:lnTo>
                  <a:lnTo>
                    <a:pt x="826" y="766"/>
                  </a:lnTo>
                  <a:lnTo>
                    <a:pt x="836" y="780"/>
                  </a:lnTo>
                  <a:lnTo>
                    <a:pt x="844" y="792"/>
                  </a:lnTo>
                  <a:lnTo>
                    <a:pt x="852" y="808"/>
                  </a:lnTo>
                  <a:lnTo>
                    <a:pt x="856" y="822"/>
                  </a:lnTo>
                  <a:lnTo>
                    <a:pt x="860" y="838"/>
                  </a:lnTo>
                  <a:lnTo>
                    <a:pt x="862" y="852"/>
                  </a:lnTo>
                  <a:lnTo>
                    <a:pt x="864" y="868"/>
                  </a:lnTo>
                  <a:lnTo>
                    <a:pt x="862" y="884"/>
                  </a:lnTo>
                  <a:lnTo>
                    <a:pt x="860" y="898"/>
                  </a:lnTo>
                  <a:lnTo>
                    <a:pt x="856" y="914"/>
                  </a:lnTo>
                  <a:lnTo>
                    <a:pt x="852" y="928"/>
                  </a:lnTo>
                  <a:lnTo>
                    <a:pt x="844" y="944"/>
                  </a:lnTo>
                  <a:lnTo>
                    <a:pt x="836" y="956"/>
                  </a:lnTo>
                  <a:lnTo>
                    <a:pt x="826" y="970"/>
                  </a:lnTo>
                  <a:lnTo>
                    <a:pt x="816" y="982"/>
                  </a:lnTo>
                  <a:lnTo>
                    <a:pt x="814" y="982"/>
                  </a:lnTo>
                  <a:lnTo>
                    <a:pt x="814" y="984"/>
                  </a:lnTo>
                  <a:lnTo>
                    <a:pt x="814" y="984"/>
                  </a:lnTo>
                  <a:lnTo>
                    <a:pt x="790" y="1006"/>
                  </a:lnTo>
                  <a:lnTo>
                    <a:pt x="762" y="1024"/>
                  </a:lnTo>
                  <a:lnTo>
                    <a:pt x="734" y="1040"/>
                  </a:lnTo>
                  <a:lnTo>
                    <a:pt x="706" y="1054"/>
                  </a:lnTo>
                  <a:lnTo>
                    <a:pt x="676" y="1064"/>
                  </a:lnTo>
                  <a:lnTo>
                    <a:pt x="646" y="1072"/>
                  </a:lnTo>
                  <a:lnTo>
                    <a:pt x="614" y="1076"/>
                  </a:lnTo>
                  <a:lnTo>
                    <a:pt x="584" y="1078"/>
                  </a:lnTo>
                  <a:lnTo>
                    <a:pt x="584" y="1078"/>
                  </a:lnTo>
                  <a:lnTo>
                    <a:pt x="552" y="1076"/>
                  </a:lnTo>
                  <a:lnTo>
                    <a:pt x="520" y="1072"/>
                  </a:lnTo>
                  <a:lnTo>
                    <a:pt x="490" y="1064"/>
                  </a:lnTo>
                  <a:lnTo>
                    <a:pt x="460" y="1054"/>
                  </a:lnTo>
                  <a:lnTo>
                    <a:pt x="432" y="1040"/>
                  </a:lnTo>
                  <a:lnTo>
                    <a:pt x="404" y="1024"/>
                  </a:lnTo>
                  <a:lnTo>
                    <a:pt x="376" y="1006"/>
                  </a:lnTo>
                  <a:lnTo>
                    <a:pt x="352" y="984"/>
                  </a:lnTo>
                  <a:lnTo>
                    <a:pt x="352" y="984"/>
                  </a:lnTo>
                  <a:lnTo>
                    <a:pt x="332" y="962"/>
                  </a:lnTo>
                  <a:lnTo>
                    <a:pt x="314" y="940"/>
                  </a:lnTo>
                  <a:lnTo>
                    <a:pt x="298" y="916"/>
                  </a:lnTo>
                  <a:lnTo>
                    <a:pt x="286" y="890"/>
                  </a:lnTo>
                  <a:lnTo>
                    <a:pt x="276" y="864"/>
                  </a:lnTo>
                  <a:lnTo>
                    <a:pt x="266" y="838"/>
                  </a:lnTo>
                  <a:lnTo>
                    <a:pt x="260" y="812"/>
                  </a:lnTo>
                  <a:lnTo>
                    <a:pt x="258" y="784"/>
                  </a:lnTo>
                  <a:lnTo>
                    <a:pt x="256" y="758"/>
                  </a:lnTo>
                  <a:lnTo>
                    <a:pt x="256" y="730"/>
                  </a:lnTo>
                  <a:lnTo>
                    <a:pt x="260" y="702"/>
                  </a:lnTo>
                  <a:lnTo>
                    <a:pt x="266" y="676"/>
                  </a:lnTo>
                  <a:lnTo>
                    <a:pt x="274" y="650"/>
                  </a:lnTo>
                  <a:lnTo>
                    <a:pt x="284" y="624"/>
                  </a:lnTo>
                  <a:lnTo>
                    <a:pt x="296" y="600"/>
                  </a:lnTo>
                  <a:lnTo>
                    <a:pt x="312" y="576"/>
                  </a:lnTo>
                  <a:lnTo>
                    <a:pt x="312" y="576"/>
                  </a:lnTo>
                  <a:lnTo>
                    <a:pt x="330" y="550"/>
                  </a:lnTo>
                  <a:lnTo>
                    <a:pt x="352" y="528"/>
                  </a:lnTo>
                  <a:lnTo>
                    <a:pt x="352" y="528"/>
                  </a:lnTo>
                  <a:lnTo>
                    <a:pt x="376" y="506"/>
                  </a:lnTo>
                  <a:lnTo>
                    <a:pt x="404" y="486"/>
                  </a:lnTo>
                  <a:lnTo>
                    <a:pt x="432" y="470"/>
                  </a:lnTo>
                  <a:lnTo>
                    <a:pt x="460" y="456"/>
                  </a:lnTo>
                  <a:lnTo>
                    <a:pt x="490" y="446"/>
                  </a:lnTo>
                  <a:lnTo>
                    <a:pt x="520" y="438"/>
                  </a:lnTo>
                  <a:lnTo>
                    <a:pt x="552" y="434"/>
                  </a:lnTo>
                  <a:lnTo>
                    <a:pt x="584" y="432"/>
                  </a:lnTo>
                  <a:lnTo>
                    <a:pt x="584" y="0"/>
                  </a:lnTo>
                  <a:lnTo>
                    <a:pt x="584" y="0"/>
                  </a:lnTo>
                  <a:lnTo>
                    <a:pt x="554" y="2"/>
                  </a:lnTo>
                  <a:lnTo>
                    <a:pt x="524" y="4"/>
                  </a:lnTo>
                  <a:lnTo>
                    <a:pt x="494" y="8"/>
                  </a:lnTo>
                  <a:lnTo>
                    <a:pt x="466" y="12"/>
                  </a:lnTo>
                  <a:lnTo>
                    <a:pt x="438" y="20"/>
                  </a:lnTo>
                  <a:lnTo>
                    <a:pt x="410" y="26"/>
                  </a:lnTo>
                  <a:lnTo>
                    <a:pt x="382" y="36"/>
                  </a:lnTo>
                  <a:lnTo>
                    <a:pt x="356" y="46"/>
                  </a:lnTo>
                  <a:lnTo>
                    <a:pt x="330" y="58"/>
                  </a:lnTo>
                  <a:lnTo>
                    <a:pt x="306" y="70"/>
                  </a:lnTo>
                  <a:lnTo>
                    <a:pt x="282" y="84"/>
                  </a:lnTo>
                  <a:lnTo>
                    <a:pt x="258" y="100"/>
                  </a:lnTo>
                  <a:lnTo>
                    <a:pt x="234" y="116"/>
                  </a:lnTo>
                  <a:lnTo>
                    <a:pt x="212" y="132"/>
                  </a:lnTo>
                  <a:lnTo>
                    <a:pt x="192" y="150"/>
                  </a:lnTo>
                  <a:lnTo>
                    <a:pt x="172" y="170"/>
                  </a:lnTo>
                  <a:lnTo>
                    <a:pt x="152" y="190"/>
                  </a:lnTo>
                  <a:lnTo>
                    <a:pt x="134" y="210"/>
                  </a:lnTo>
                  <a:lnTo>
                    <a:pt x="116" y="232"/>
                  </a:lnTo>
                  <a:lnTo>
                    <a:pt x="100" y="254"/>
                  </a:lnTo>
                  <a:lnTo>
                    <a:pt x="84" y="278"/>
                  </a:lnTo>
                  <a:lnTo>
                    <a:pt x="70" y="302"/>
                  </a:lnTo>
                  <a:lnTo>
                    <a:pt x="58" y="326"/>
                  </a:lnTo>
                  <a:lnTo>
                    <a:pt x="46" y="352"/>
                  </a:lnTo>
                  <a:lnTo>
                    <a:pt x="36" y="378"/>
                  </a:lnTo>
                  <a:lnTo>
                    <a:pt x="26" y="404"/>
                  </a:lnTo>
                  <a:lnTo>
                    <a:pt x="18" y="432"/>
                  </a:lnTo>
                  <a:lnTo>
                    <a:pt x="12" y="460"/>
                  </a:lnTo>
                  <a:lnTo>
                    <a:pt x="6" y="488"/>
                  </a:lnTo>
                  <a:lnTo>
                    <a:pt x="4" y="516"/>
                  </a:lnTo>
                  <a:lnTo>
                    <a:pt x="2" y="546"/>
                  </a:lnTo>
                  <a:lnTo>
                    <a:pt x="0" y="576"/>
                  </a:lnTo>
                  <a:lnTo>
                    <a:pt x="0" y="576"/>
                  </a:lnTo>
                  <a:lnTo>
                    <a:pt x="2" y="604"/>
                  </a:lnTo>
                  <a:lnTo>
                    <a:pt x="4" y="634"/>
                  </a:lnTo>
                  <a:lnTo>
                    <a:pt x="6" y="662"/>
                  </a:lnTo>
                  <a:lnTo>
                    <a:pt x="12" y="690"/>
                  </a:lnTo>
                  <a:lnTo>
                    <a:pt x="18" y="718"/>
                  </a:lnTo>
                  <a:lnTo>
                    <a:pt x="26" y="746"/>
                  </a:lnTo>
                  <a:lnTo>
                    <a:pt x="36" y="772"/>
                  </a:lnTo>
                  <a:lnTo>
                    <a:pt x="46" y="798"/>
                  </a:lnTo>
                  <a:lnTo>
                    <a:pt x="58" y="824"/>
                  </a:lnTo>
                  <a:lnTo>
                    <a:pt x="70" y="848"/>
                  </a:lnTo>
                  <a:lnTo>
                    <a:pt x="84" y="872"/>
                  </a:lnTo>
                  <a:lnTo>
                    <a:pt x="100" y="896"/>
                  </a:lnTo>
                  <a:lnTo>
                    <a:pt x="116" y="918"/>
                  </a:lnTo>
                  <a:lnTo>
                    <a:pt x="134" y="940"/>
                  </a:lnTo>
                  <a:lnTo>
                    <a:pt x="152" y="962"/>
                  </a:lnTo>
                  <a:lnTo>
                    <a:pt x="172" y="982"/>
                  </a:lnTo>
                  <a:lnTo>
                    <a:pt x="192" y="1000"/>
                  </a:lnTo>
                  <a:lnTo>
                    <a:pt x="212" y="1018"/>
                  </a:lnTo>
                  <a:lnTo>
                    <a:pt x="234" y="1036"/>
                  </a:lnTo>
                  <a:lnTo>
                    <a:pt x="258" y="1052"/>
                  </a:lnTo>
                  <a:lnTo>
                    <a:pt x="282" y="1066"/>
                  </a:lnTo>
                  <a:lnTo>
                    <a:pt x="306" y="1080"/>
                  </a:lnTo>
                  <a:lnTo>
                    <a:pt x="330" y="1092"/>
                  </a:lnTo>
                  <a:lnTo>
                    <a:pt x="356" y="1104"/>
                  </a:lnTo>
                  <a:lnTo>
                    <a:pt x="382" y="1114"/>
                  </a:lnTo>
                  <a:lnTo>
                    <a:pt x="410" y="1124"/>
                  </a:lnTo>
                  <a:lnTo>
                    <a:pt x="438" y="1132"/>
                  </a:lnTo>
                  <a:lnTo>
                    <a:pt x="466" y="1138"/>
                  </a:lnTo>
                  <a:lnTo>
                    <a:pt x="494" y="1142"/>
                  </a:lnTo>
                  <a:lnTo>
                    <a:pt x="524" y="1146"/>
                  </a:lnTo>
                  <a:lnTo>
                    <a:pt x="554" y="1148"/>
                  </a:lnTo>
                  <a:lnTo>
                    <a:pt x="584" y="1150"/>
                  </a:lnTo>
                  <a:lnTo>
                    <a:pt x="584" y="1150"/>
                  </a:lnTo>
                  <a:lnTo>
                    <a:pt x="614" y="1148"/>
                  </a:lnTo>
                  <a:lnTo>
                    <a:pt x="646" y="1146"/>
                  </a:lnTo>
                  <a:lnTo>
                    <a:pt x="676" y="1142"/>
                  </a:lnTo>
                  <a:lnTo>
                    <a:pt x="706" y="1136"/>
                  </a:lnTo>
                  <a:lnTo>
                    <a:pt x="734" y="1130"/>
                  </a:lnTo>
                  <a:lnTo>
                    <a:pt x="764" y="1122"/>
                  </a:lnTo>
                  <a:lnTo>
                    <a:pt x="792" y="1112"/>
                  </a:lnTo>
                  <a:lnTo>
                    <a:pt x="818" y="1100"/>
                  </a:lnTo>
                  <a:lnTo>
                    <a:pt x="846" y="1088"/>
                  </a:lnTo>
                  <a:lnTo>
                    <a:pt x="872" y="1074"/>
                  </a:lnTo>
                  <a:lnTo>
                    <a:pt x="896" y="1060"/>
                  </a:lnTo>
                  <a:lnTo>
                    <a:pt x="920" y="1044"/>
                  </a:lnTo>
                  <a:lnTo>
                    <a:pt x="944" y="1026"/>
                  </a:lnTo>
                  <a:lnTo>
                    <a:pt x="966" y="1008"/>
                  </a:lnTo>
                  <a:lnTo>
                    <a:pt x="988" y="988"/>
                  </a:lnTo>
                  <a:lnTo>
                    <a:pt x="1008" y="968"/>
                  </a:lnTo>
                  <a:lnTo>
                    <a:pt x="1008" y="574"/>
                  </a:lnTo>
                  <a:lnTo>
                    <a:pt x="584" y="574"/>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42" name="Freeform 20"/>
            <p:cNvSpPr>
              <a:spLocks noEditPoints="1"/>
            </p:cNvSpPr>
            <p:nvPr/>
          </p:nvSpPr>
          <p:spPr bwMode="ltGray">
            <a:xfrm>
              <a:off x="1428" y="2425"/>
              <a:ext cx="2328" cy="384"/>
            </a:xfrm>
            <a:custGeom>
              <a:avLst/>
              <a:gdLst>
                <a:gd name="T0" fmla="*/ 2222 w 2328"/>
                <a:gd name="T1" fmla="*/ 266 h 384"/>
                <a:gd name="T2" fmla="*/ 2204 w 2328"/>
                <a:gd name="T3" fmla="*/ 300 h 384"/>
                <a:gd name="T4" fmla="*/ 2156 w 2328"/>
                <a:gd name="T5" fmla="*/ 312 h 384"/>
                <a:gd name="T6" fmla="*/ 2076 w 2328"/>
                <a:gd name="T7" fmla="*/ 62 h 384"/>
                <a:gd name="T8" fmla="*/ 2144 w 2328"/>
                <a:gd name="T9" fmla="*/ 158 h 384"/>
                <a:gd name="T10" fmla="*/ 2182 w 2328"/>
                <a:gd name="T11" fmla="*/ 162 h 384"/>
                <a:gd name="T12" fmla="*/ 2214 w 2328"/>
                <a:gd name="T13" fmla="*/ 180 h 384"/>
                <a:gd name="T14" fmla="*/ 2224 w 2328"/>
                <a:gd name="T15" fmla="*/ 222 h 384"/>
                <a:gd name="T16" fmla="*/ 1686 w 2328"/>
                <a:gd name="T17" fmla="*/ 108 h 384"/>
                <a:gd name="T18" fmla="*/ 1630 w 2328"/>
                <a:gd name="T19" fmla="*/ 108 h 384"/>
                <a:gd name="T20" fmla="*/ 1732 w 2328"/>
                <a:gd name="T21" fmla="*/ 62 h 384"/>
                <a:gd name="T22" fmla="*/ 1278 w 2328"/>
                <a:gd name="T23" fmla="*/ 222 h 384"/>
                <a:gd name="T24" fmla="*/ 1266 w 2328"/>
                <a:gd name="T25" fmla="*/ 266 h 384"/>
                <a:gd name="T26" fmla="*/ 1230 w 2328"/>
                <a:gd name="T27" fmla="*/ 284 h 384"/>
                <a:gd name="T28" fmla="*/ 1194 w 2328"/>
                <a:gd name="T29" fmla="*/ 312 h 384"/>
                <a:gd name="T30" fmla="*/ 1136 w 2328"/>
                <a:gd name="T31" fmla="*/ 286 h 384"/>
                <a:gd name="T32" fmla="*/ 1084 w 2328"/>
                <a:gd name="T33" fmla="*/ 280 h 384"/>
                <a:gd name="T34" fmla="*/ 1056 w 2328"/>
                <a:gd name="T35" fmla="*/ 254 h 384"/>
                <a:gd name="T36" fmla="*/ 1052 w 2328"/>
                <a:gd name="T37" fmla="*/ 144 h 384"/>
                <a:gd name="T38" fmla="*/ 1056 w 2328"/>
                <a:gd name="T39" fmla="*/ 112 h 384"/>
                <a:gd name="T40" fmla="*/ 1082 w 2328"/>
                <a:gd name="T41" fmla="*/ 88 h 384"/>
                <a:gd name="T42" fmla="*/ 1136 w 2328"/>
                <a:gd name="T43" fmla="*/ 80 h 384"/>
                <a:gd name="T44" fmla="*/ 1194 w 2328"/>
                <a:gd name="T45" fmla="*/ 80 h 384"/>
                <a:gd name="T46" fmla="*/ 1232 w 2328"/>
                <a:gd name="T47" fmla="*/ 84 h 384"/>
                <a:gd name="T48" fmla="*/ 1266 w 2328"/>
                <a:gd name="T49" fmla="*/ 102 h 384"/>
                <a:gd name="T50" fmla="*/ 1278 w 2328"/>
                <a:gd name="T51" fmla="*/ 144 h 384"/>
                <a:gd name="T52" fmla="*/ 662 w 2328"/>
                <a:gd name="T53" fmla="*/ 108 h 384"/>
                <a:gd name="T54" fmla="*/ 734 w 2328"/>
                <a:gd name="T55" fmla="*/ 206 h 384"/>
                <a:gd name="T56" fmla="*/ 742 w 2328"/>
                <a:gd name="T57" fmla="*/ 264 h 384"/>
                <a:gd name="T58" fmla="*/ 600 w 2328"/>
                <a:gd name="T59" fmla="*/ 62 h 384"/>
                <a:gd name="T60" fmla="*/ 252 w 2328"/>
                <a:gd name="T61" fmla="*/ 312 h 384"/>
                <a:gd name="T62" fmla="*/ 164 w 2328"/>
                <a:gd name="T63" fmla="*/ 202 h 384"/>
                <a:gd name="T64" fmla="*/ 104 w 2328"/>
                <a:gd name="T65" fmla="*/ 62 h 384"/>
                <a:gd name="T66" fmla="*/ 194 w 2328"/>
                <a:gd name="T67" fmla="*/ 158 h 384"/>
                <a:gd name="T68" fmla="*/ 252 w 2328"/>
                <a:gd name="T69" fmla="*/ 312 h 384"/>
                <a:gd name="T70" fmla="*/ 0 w 2328"/>
                <a:gd name="T71" fmla="*/ 384 h 384"/>
                <a:gd name="T72" fmla="*/ 1108 w 2328"/>
                <a:gd name="T73" fmla="*/ 142 h 384"/>
                <a:gd name="T74" fmla="*/ 1110 w 2328"/>
                <a:gd name="T75" fmla="*/ 232 h 384"/>
                <a:gd name="T76" fmla="*/ 1126 w 2328"/>
                <a:gd name="T77" fmla="*/ 240 h 384"/>
                <a:gd name="T78" fmla="*/ 1126 w 2328"/>
                <a:gd name="T79" fmla="*/ 124 h 384"/>
                <a:gd name="T80" fmla="*/ 1112 w 2328"/>
                <a:gd name="T81" fmla="*/ 128 h 384"/>
                <a:gd name="T82" fmla="*/ 1202 w 2328"/>
                <a:gd name="T83" fmla="*/ 124 h 384"/>
                <a:gd name="T84" fmla="*/ 1202 w 2328"/>
                <a:gd name="T85" fmla="*/ 240 h 384"/>
                <a:gd name="T86" fmla="*/ 1216 w 2328"/>
                <a:gd name="T87" fmla="*/ 238 h 384"/>
                <a:gd name="T88" fmla="*/ 1220 w 2328"/>
                <a:gd name="T89" fmla="*/ 142 h 384"/>
                <a:gd name="T90" fmla="*/ 1216 w 2328"/>
                <a:gd name="T91" fmla="*/ 128 h 384"/>
                <a:gd name="T92" fmla="*/ 2148 w 2328"/>
                <a:gd name="T93" fmla="*/ 202 h 384"/>
                <a:gd name="T94" fmla="*/ 2148 w 2328"/>
                <a:gd name="T95" fmla="*/ 268 h 384"/>
                <a:gd name="T96" fmla="*/ 2162 w 2328"/>
                <a:gd name="T97" fmla="*/ 264 h 384"/>
                <a:gd name="T98" fmla="*/ 2166 w 2328"/>
                <a:gd name="T99" fmla="*/ 220 h 384"/>
                <a:gd name="T100" fmla="*/ 2162 w 2328"/>
                <a:gd name="T101" fmla="*/ 206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28" h="384">
                  <a:moveTo>
                    <a:pt x="2224" y="248"/>
                  </a:moveTo>
                  <a:lnTo>
                    <a:pt x="2224" y="248"/>
                  </a:lnTo>
                  <a:lnTo>
                    <a:pt x="2222" y="266"/>
                  </a:lnTo>
                  <a:lnTo>
                    <a:pt x="2220" y="280"/>
                  </a:lnTo>
                  <a:lnTo>
                    <a:pt x="2212" y="292"/>
                  </a:lnTo>
                  <a:lnTo>
                    <a:pt x="2204" y="300"/>
                  </a:lnTo>
                  <a:lnTo>
                    <a:pt x="2192" y="306"/>
                  </a:lnTo>
                  <a:lnTo>
                    <a:pt x="2176" y="310"/>
                  </a:lnTo>
                  <a:lnTo>
                    <a:pt x="2156" y="312"/>
                  </a:lnTo>
                  <a:lnTo>
                    <a:pt x="2134" y="312"/>
                  </a:lnTo>
                  <a:lnTo>
                    <a:pt x="2076" y="312"/>
                  </a:lnTo>
                  <a:lnTo>
                    <a:pt x="2076" y="62"/>
                  </a:lnTo>
                  <a:lnTo>
                    <a:pt x="2134" y="62"/>
                  </a:lnTo>
                  <a:lnTo>
                    <a:pt x="2134" y="158"/>
                  </a:lnTo>
                  <a:lnTo>
                    <a:pt x="2144" y="158"/>
                  </a:lnTo>
                  <a:lnTo>
                    <a:pt x="2144" y="158"/>
                  </a:lnTo>
                  <a:lnTo>
                    <a:pt x="2164" y="158"/>
                  </a:lnTo>
                  <a:lnTo>
                    <a:pt x="2182" y="162"/>
                  </a:lnTo>
                  <a:lnTo>
                    <a:pt x="2196" y="166"/>
                  </a:lnTo>
                  <a:lnTo>
                    <a:pt x="2206" y="172"/>
                  </a:lnTo>
                  <a:lnTo>
                    <a:pt x="2214" y="180"/>
                  </a:lnTo>
                  <a:lnTo>
                    <a:pt x="2220" y="190"/>
                  </a:lnTo>
                  <a:lnTo>
                    <a:pt x="2224" y="204"/>
                  </a:lnTo>
                  <a:lnTo>
                    <a:pt x="2224" y="222"/>
                  </a:lnTo>
                  <a:lnTo>
                    <a:pt x="2224" y="248"/>
                  </a:lnTo>
                  <a:close/>
                  <a:moveTo>
                    <a:pt x="1732" y="108"/>
                  </a:moveTo>
                  <a:lnTo>
                    <a:pt x="1686" y="108"/>
                  </a:lnTo>
                  <a:lnTo>
                    <a:pt x="1686" y="312"/>
                  </a:lnTo>
                  <a:lnTo>
                    <a:pt x="1630" y="312"/>
                  </a:lnTo>
                  <a:lnTo>
                    <a:pt x="1630" y="108"/>
                  </a:lnTo>
                  <a:lnTo>
                    <a:pt x="1582" y="108"/>
                  </a:lnTo>
                  <a:lnTo>
                    <a:pt x="1582" y="62"/>
                  </a:lnTo>
                  <a:lnTo>
                    <a:pt x="1732" y="62"/>
                  </a:lnTo>
                  <a:lnTo>
                    <a:pt x="1732" y="108"/>
                  </a:lnTo>
                  <a:close/>
                  <a:moveTo>
                    <a:pt x="1278" y="222"/>
                  </a:moveTo>
                  <a:lnTo>
                    <a:pt x="1278" y="222"/>
                  </a:lnTo>
                  <a:lnTo>
                    <a:pt x="1276" y="240"/>
                  </a:lnTo>
                  <a:lnTo>
                    <a:pt x="1272" y="254"/>
                  </a:lnTo>
                  <a:lnTo>
                    <a:pt x="1266" y="266"/>
                  </a:lnTo>
                  <a:lnTo>
                    <a:pt x="1258" y="274"/>
                  </a:lnTo>
                  <a:lnTo>
                    <a:pt x="1246" y="280"/>
                  </a:lnTo>
                  <a:lnTo>
                    <a:pt x="1230" y="284"/>
                  </a:lnTo>
                  <a:lnTo>
                    <a:pt x="1214" y="286"/>
                  </a:lnTo>
                  <a:lnTo>
                    <a:pt x="1194" y="286"/>
                  </a:lnTo>
                  <a:lnTo>
                    <a:pt x="1194" y="312"/>
                  </a:lnTo>
                  <a:lnTo>
                    <a:pt x="1136" y="312"/>
                  </a:lnTo>
                  <a:lnTo>
                    <a:pt x="1136" y="286"/>
                  </a:lnTo>
                  <a:lnTo>
                    <a:pt x="1136" y="286"/>
                  </a:lnTo>
                  <a:lnTo>
                    <a:pt x="1116" y="286"/>
                  </a:lnTo>
                  <a:lnTo>
                    <a:pt x="1098" y="284"/>
                  </a:lnTo>
                  <a:lnTo>
                    <a:pt x="1084" y="280"/>
                  </a:lnTo>
                  <a:lnTo>
                    <a:pt x="1072" y="274"/>
                  </a:lnTo>
                  <a:lnTo>
                    <a:pt x="1062" y="266"/>
                  </a:lnTo>
                  <a:lnTo>
                    <a:pt x="1056" y="254"/>
                  </a:lnTo>
                  <a:lnTo>
                    <a:pt x="1052" y="240"/>
                  </a:lnTo>
                  <a:lnTo>
                    <a:pt x="1052" y="222"/>
                  </a:lnTo>
                  <a:lnTo>
                    <a:pt x="1052" y="144"/>
                  </a:lnTo>
                  <a:lnTo>
                    <a:pt x="1052" y="144"/>
                  </a:lnTo>
                  <a:lnTo>
                    <a:pt x="1052" y="128"/>
                  </a:lnTo>
                  <a:lnTo>
                    <a:pt x="1056" y="112"/>
                  </a:lnTo>
                  <a:lnTo>
                    <a:pt x="1062" y="102"/>
                  </a:lnTo>
                  <a:lnTo>
                    <a:pt x="1072" y="94"/>
                  </a:lnTo>
                  <a:lnTo>
                    <a:pt x="1082" y="88"/>
                  </a:lnTo>
                  <a:lnTo>
                    <a:pt x="1098" y="84"/>
                  </a:lnTo>
                  <a:lnTo>
                    <a:pt x="1116" y="82"/>
                  </a:lnTo>
                  <a:lnTo>
                    <a:pt x="1136" y="80"/>
                  </a:lnTo>
                  <a:lnTo>
                    <a:pt x="1136" y="62"/>
                  </a:lnTo>
                  <a:lnTo>
                    <a:pt x="1194" y="62"/>
                  </a:lnTo>
                  <a:lnTo>
                    <a:pt x="1194" y="80"/>
                  </a:lnTo>
                  <a:lnTo>
                    <a:pt x="1194" y="80"/>
                  </a:lnTo>
                  <a:lnTo>
                    <a:pt x="1214" y="82"/>
                  </a:lnTo>
                  <a:lnTo>
                    <a:pt x="1232" y="84"/>
                  </a:lnTo>
                  <a:lnTo>
                    <a:pt x="1246" y="88"/>
                  </a:lnTo>
                  <a:lnTo>
                    <a:pt x="1258" y="94"/>
                  </a:lnTo>
                  <a:lnTo>
                    <a:pt x="1266" y="102"/>
                  </a:lnTo>
                  <a:lnTo>
                    <a:pt x="1272" y="112"/>
                  </a:lnTo>
                  <a:lnTo>
                    <a:pt x="1276" y="128"/>
                  </a:lnTo>
                  <a:lnTo>
                    <a:pt x="1278" y="144"/>
                  </a:lnTo>
                  <a:lnTo>
                    <a:pt x="1278" y="222"/>
                  </a:lnTo>
                  <a:close/>
                  <a:moveTo>
                    <a:pt x="742" y="108"/>
                  </a:moveTo>
                  <a:lnTo>
                    <a:pt x="662" y="108"/>
                  </a:lnTo>
                  <a:lnTo>
                    <a:pt x="662" y="158"/>
                  </a:lnTo>
                  <a:lnTo>
                    <a:pt x="734" y="158"/>
                  </a:lnTo>
                  <a:lnTo>
                    <a:pt x="734" y="206"/>
                  </a:lnTo>
                  <a:lnTo>
                    <a:pt x="662" y="206"/>
                  </a:lnTo>
                  <a:lnTo>
                    <a:pt x="662" y="264"/>
                  </a:lnTo>
                  <a:lnTo>
                    <a:pt x="742" y="264"/>
                  </a:lnTo>
                  <a:lnTo>
                    <a:pt x="742" y="312"/>
                  </a:lnTo>
                  <a:lnTo>
                    <a:pt x="600" y="312"/>
                  </a:lnTo>
                  <a:lnTo>
                    <a:pt x="600" y="62"/>
                  </a:lnTo>
                  <a:lnTo>
                    <a:pt x="742" y="62"/>
                  </a:lnTo>
                  <a:lnTo>
                    <a:pt x="742" y="108"/>
                  </a:lnTo>
                  <a:close/>
                  <a:moveTo>
                    <a:pt x="252" y="312"/>
                  </a:moveTo>
                  <a:lnTo>
                    <a:pt x="194" y="312"/>
                  </a:lnTo>
                  <a:lnTo>
                    <a:pt x="194" y="202"/>
                  </a:lnTo>
                  <a:lnTo>
                    <a:pt x="164" y="202"/>
                  </a:lnTo>
                  <a:lnTo>
                    <a:pt x="164" y="312"/>
                  </a:lnTo>
                  <a:lnTo>
                    <a:pt x="104" y="312"/>
                  </a:lnTo>
                  <a:lnTo>
                    <a:pt x="104" y="62"/>
                  </a:lnTo>
                  <a:lnTo>
                    <a:pt x="164" y="62"/>
                  </a:lnTo>
                  <a:lnTo>
                    <a:pt x="164" y="158"/>
                  </a:lnTo>
                  <a:lnTo>
                    <a:pt x="194" y="158"/>
                  </a:lnTo>
                  <a:lnTo>
                    <a:pt x="194" y="62"/>
                  </a:lnTo>
                  <a:lnTo>
                    <a:pt x="252" y="62"/>
                  </a:lnTo>
                  <a:lnTo>
                    <a:pt x="252" y="312"/>
                  </a:lnTo>
                  <a:close/>
                  <a:moveTo>
                    <a:pt x="2328" y="0"/>
                  </a:moveTo>
                  <a:lnTo>
                    <a:pt x="0" y="0"/>
                  </a:lnTo>
                  <a:lnTo>
                    <a:pt x="0" y="384"/>
                  </a:lnTo>
                  <a:lnTo>
                    <a:pt x="2328" y="384"/>
                  </a:lnTo>
                  <a:lnTo>
                    <a:pt x="2328" y="0"/>
                  </a:lnTo>
                  <a:close/>
                  <a:moveTo>
                    <a:pt x="1108" y="142"/>
                  </a:moveTo>
                  <a:lnTo>
                    <a:pt x="1108" y="224"/>
                  </a:lnTo>
                  <a:lnTo>
                    <a:pt x="1108" y="224"/>
                  </a:lnTo>
                  <a:lnTo>
                    <a:pt x="1110" y="232"/>
                  </a:lnTo>
                  <a:lnTo>
                    <a:pt x="1112" y="238"/>
                  </a:lnTo>
                  <a:lnTo>
                    <a:pt x="1118" y="240"/>
                  </a:lnTo>
                  <a:lnTo>
                    <a:pt x="1126" y="240"/>
                  </a:lnTo>
                  <a:lnTo>
                    <a:pt x="1136" y="240"/>
                  </a:lnTo>
                  <a:lnTo>
                    <a:pt x="1136" y="124"/>
                  </a:lnTo>
                  <a:lnTo>
                    <a:pt x="1126" y="124"/>
                  </a:lnTo>
                  <a:lnTo>
                    <a:pt x="1126" y="124"/>
                  </a:lnTo>
                  <a:lnTo>
                    <a:pt x="1118" y="126"/>
                  </a:lnTo>
                  <a:lnTo>
                    <a:pt x="1112" y="128"/>
                  </a:lnTo>
                  <a:lnTo>
                    <a:pt x="1110" y="134"/>
                  </a:lnTo>
                  <a:lnTo>
                    <a:pt x="1108" y="142"/>
                  </a:lnTo>
                  <a:close/>
                  <a:moveTo>
                    <a:pt x="1202" y="124"/>
                  </a:moveTo>
                  <a:lnTo>
                    <a:pt x="1194" y="124"/>
                  </a:lnTo>
                  <a:lnTo>
                    <a:pt x="1194" y="240"/>
                  </a:lnTo>
                  <a:lnTo>
                    <a:pt x="1202" y="240"/>
                  </a:lnTo>
                  <a:lnTo>
                    <a:pt x="1202" y="240"/>
                  </a:lnTo>
                  <a:lnTo>
                    <a:pt x="1210" y="240"/>
                  </a:lnTo>
                  <a:lnTo>
                    <a:pt x="1216" y="238"/>
                  </a:lnTo>
                  <a:lnTo>
                    <a:pt x="1220" y="232"/>
                  </a:lnTo>
                  <a:lnTo>
                    <a:pt x="1220" y="222"/>
                  </a:lnTo>
                  <a:lnTo>
                    <a:pt x="1220" y="142"/>
                  </a:lnTo>
                  <a:lnTo>
                    <a:pt x="1220" y="142"/>
                  </a:lnTo>
                  <a:lnTo>
                    <a:pt x="1220" y="134"/>
                  </a:lnTo>
                  <a:lnTo>
                    <a:pt x="1216" y="128"/>
                  </a:lnTo>
                  <a:lnTo>
                    <a:pt x="1210" y="126"/>
                  </a:lnTo>
                  <a:lnTo>
                    <a:pt x="1202" y="124"/>
                  </a:lnTo>
                  <a:close/>
                  <a:moveTo>
                    <a:pt x="2148" y="202"/>
                  </a:moveTo>
                  <a:lnTo>
                    <a:pt x="2134" y="202"/>
                  </a:lnTo>
                  <a:lnTo>
                    <a:pt x="2134" y="268"/>
                  </a:lnTo>
                  <a:lnTo>
                    <a:pt x="2148" y="268"/>
                  </a:lnTo>
                  <a:lnTo>
                    <a:pt x="2148" y="268"/>
                  </a:lnTo>
                  <a:lnTo>
                    <a:pt x="2156" y="266"/>
                  </a:lnTo>
                  <a:lnTo>
                    <a:pt x="2162" y="264"/>
                  </a:lnTo>
                  <a:lnTo>
                    <a:pt x="2164" y="258"/>
                  </a:lnTo>
                  <a:lnTo>
                    <a:pt x="2166" y="250"/>
                  </a:lnTo>
                  <a:lnTo>
                    <a:pt x="2166" y="220"/>
                  </a:lnTo>
                  <a:lnTo>
                    <a:pt x="2166" y="220"/>
                  </a:lnTo>
                  <a:lnTo>
                    <a:pt x="2164" y="212"/>
                  </a:lnTo>
                  <a:lnTo>
                    <a:pt x="2162" y="206"/>
                  </a:lnTo>
                  <a:lnTo>
                    <a:pt x="2156" y="204"/>
                  </a:lnTo>
                  <a:lnTo>
                    <a:pt x="2148" y="202"/>
                  </a:lnTo>
                  <a:close/>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43" name="Freeform 27"/>
            <p:cNvSpPr>
              <a:spLocks/>
            </p:cNvSpPr>
            <p:nvPr/>
          </p:nvSpPr>
          <p:spPr bwMode="ltGray">
            <a:xfrm>
              <a:off x="2536" y="2549"/>
              <a:ext cx="28" cy="116"/>
            </a:xfrm>
            <a:custGeom>
              <a:avLst/>
              <a:gdLst>
                <a:gd name="T0" fmla="*/ 0 w 28"/>
                <a:gd name="T1" fmla="*/ 18 h 116"/>
                <a:gd name="T2" fmla="*/ 0 w 28"/>
                <a:gd name="T3" fmla="*/ 100 h 116"/>
                <a:gd name="T4" fmla="*/ 0 w 28"/>
                <a:gd name="T5" fmla="*/ 100 h 116"/>
                <a:gd name="T6" fmla="*/ 2 w 28"/>
                <a:gd name="T7" fmla="*/ 108 h 116"/>
                <a:gd name="T8" fmla="*/ 4 w 28"/>
                <a:gd name="T9" fmla="*/ 114 h 116"/>
                <a:gd name="T10" fmla="*/ 10 w 28"/>
                <a:gd name="T11" fmla="*/ 116 h 116"/>
                <a:gd name="T12" fmla="*/ 18 w 28"/>
                <a:gd name="T13" fmla="*/ 116 h 116"/>
                <a:gd name="T14" fmla="*/ 28 w 28"/>
                <a:gd name="T15" fmla="*/ 116 h 116"/>
                <a:gd name="T16" fmla="*/ 28 w 28"/>
                <a:gd name="T17" fmla="*/ 0 h 116"/>
                <a:gd name="T18" fmla="*/ 18 w 28"/>
                <a:gd name="T19" fmla="*/ 0 h 116"/>
                <a:gd name="T20" fmla="*/ 18 w 28"/>
                <a:gd name="T21" fmla="*/ 0 h 116"/>
                <a:gd name="T22" fmla="*/ 10 w 28"/>
                <a:gd name="T23" fmla="*/ 2 h 116"/>
                <a:gd name="T24" fmla="*/ 4 w 28"/>
                <a:gd name="T25" fmla="*/ 4 h 116"/>
                <a:gd name="T26" fmla="*/ 2 w 28"/>
                <a:gd name="T27" fmla="*/ 10 h 116"/>
                <a:gd name="T28" fmla="*/ 0 w 28"/>
                <a:gd name="T29"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16">
                  <a:moveTo>
                    <a:pt x="0" y="18"/>
                  </a:moveTo>
                  <a:lnTo>
                    <a:pt x="0" y="100"/>
                  </a:lnTo>
                  <a:lnTo>
                    <a:pt x="0" y="100"/>
                  </a:lnTo>
                  <a:lnTo>
                    <a:pt x="2" y="108"/>
                  </a:lnTo>
                  <a:lnTo>
                    <a:pt x="4" y="114"/>
                  </a:lnTo>
                  <a:lnTo>
                    <a:pt x="10" y="116"/>
                  </a:lnTo>
                  <a:lnTo>
                    <a:pt x="18" y="116"/>
                  </a:lnTo>
                  <a:lnTo>
                    <a:pt x="28" y="116"/>
                  </a:lnTo>
                  <a:lnTo>
                    <a:pt x="28" y="0"/>
                  </a:lnTo>
                  <a:lnTo>
                    <a:pt x="18" y="0"/>
                  </a:lnTo>
                  <a:lnTo>
                    <a:pt x="18" y="0"/>
                  </a:lnTo>
                  <a:lnTo>
                    <a:pt x="10" y="2"/>
                  </a:lnTo>
                  <a:lnTo>
                    <a:pt x="4" y="4"/>
                  </a:lnTo>
                  <a:lnTo>
                    <a:pt x="2" y="10"/>
                  </a:lnTo>
                  <a:lnTo>
                    <a:pt x="0" y="18"/>
                  </a:lnTo>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44" name="Freeform 43"/>
            <p:cNvSpPr>
              <a:spLocks/>
            </p:cNvSpPr>
            <p:nvPr/>
          </p:nvSpPr>
          <p:spPr bwMode="ltGray">
            <a:xfrm>
              <a:off x="2622" y="2549"/>
              <a:ext cx="26" cy="116"/>
            </a:xfrm>
            <a:custGeom>
              <a:avLst/>
              <a:gdLst>
                <a:gd name="T0" fmla="*/ 8 w 26"/>
                <a:gd name="T1" fmla="*/ 0 h 116"/>
                <a:gd name="T2" fmla="*/ 0 w 26"/>
                <a:gd name="T3" fmla="*/ 0 h 116"/>
                <a:gd name="T4" fmla="*/ 0 w 26"/>
                <a:gd name="T5" fmla="*/ 116 h 116"/>
                <a:gd name="T6" fmla="*/ 8 w 26"/>
                <a:gd name="T7" fmla="*/ 116 h 116"/>
                <a:gd name="T8" fmla="*/ 8 w 26"/>
                <a:gd name="T9" fmla="*/ 116 h 116"/>
                <a:gd name="T10" fmla="*/ 16 w 26"/>
                <a:gd name="T11" fmla="*/ 116 h 116"/>
                <a:gd name="T12" fmla="*/ 22 w 26"/>
                <a:gd name="T13" fmla="*/ 114 h 116"/>
                <a:gd name="T14" fmla="*/ 26 w 26"/>
                <a:gd name="T15" fmla="*/ 108 h 116"/>
                <a:gd name="T16" fmla="*/ 26 w 26"/>
                <a:gd name="T17" fmla="*/ 98 h 116"/>
                <a:gd name="T18" fmla="*/ 26 w 26"/>
                <a:gd name="T19" fmla="*/ 18 h 116"/>
                <a:gd name="T20" fmla="*/ 26 w 26"/>
                <a:gd name="T21" fmla="*/ 18 h 116"/>
                <a:gd name="T22" fmla="*/ 26 w 26"/>
                <a:gd name="T23" fmla="*/ 10 h 116"/>
                <a:gd name="T24" fmla="*/ 22 w 26"/>
                <a:gd name="T25" fmla="*/ 4 h 116"/>
                <a:gd name="T26" fmla="*/ 16 w 26"/>
                <a:gd name="T27" fmla="*/ 2 h 116"/>
                <a:gd name="T28" fmla="*/ 8 w 26"/>
                <a:gd name="T2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16">
                  <a:moveTo>
                    <a:pt x="8" y="0"/>
                  </a:moveTo>
                  <a:lnTo>
                    <a:pt x="0" y="0"/>
                  </a:lnTo>
                  <a:lnTo>
                    <a:pt x="0" y="116"/>
                  </a:lnTo>
                  <a:lnTo>
                    <a:pt x="8" y="116"/>
                  </a:lnTo>
                  <a:lnTo>
                    <a:pt x="8" y="116"/>
                  </a:lnTo>
                  <a:lnTo>
                    <a:pt x="16" y="116"/>
                  </a:lnTo>
                  <a:lnTo>
                    <a:pt x="22" y="114"/>
                  </a:lnTo>
                  <a:lnTo>
                    <a:pt x="26" y="108"/>
                  </a:lnTo>
                  <a:lnTo>
                    <a:pt x="26" y="98"/>
                  </a:lnTo>
                  <a:lnTo>
                    <a:pt x="26" y="18"/>
                  </a:lnTo>
                  <a:lnTo>
                    <a:pt x="26" y="18"/>
                  </a:lnTo>
                  <a:lnTo>
                    <a:pt x="26" y="10"/>
                  </a:lnTo>
                  <a:lnTo>
                    <a:pt x="22" y="4"/>
                  </a:lnTo>
                  <a:lnTo>
                    <a:pt x="16" y="2"/>
                  </a:lnTo>
                  <a:lnTo>
                    <a:pt x="8" y="0"/>
                  </a:lnTo>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sp>
          <p:nvSpPr>
            <p:cNvPr id="45" name="Freeform 44"/>
            <p:cNvSpPr>
              <a:spLocks/>
            </p:cNvSpPr>
            <p:nvPr/>
          </p:nvSpPr>
          <p:spPr bwMode="ltGray">
            <a:xfrm>
              <a:off x="3562" y="2627"/>
              <a:ext cx="32" cy="66"/>
            </a:xfrm>
            <a:custGeom>
              <a:avLst/>
              <a:gdLst>
                <a:gd name="T0" fmla="*/ 14 w 32"/>
                <a:gd name="T1" fmla="*/ 0 h 66"/>
                <a:gd name="T2" fmla="*/ 0 w 32"/>
                <a:gd name="T3" fmla="*/ 0 h 66"/>
                <a:gd name="T4" fmla="*/ 0 w 32"/>
                <a:gd name="T5" fmla="*/ 66 h 66"/>
                <a:gd name="T6" fmla="*/ 14 w 32"/>
                <a:gd name="T7" fmla="*/ 66 h 66"/>
                <a:gd name="T8" fmla="*/ 14 w 32"/>
                <a:gd name="T9" fmla="*/ 66 h 66"/>
                <a:gd name="T10" fmla="*/ 22 w 32"/>
                <a:gd name="T11" fmla="*/ 64 h 66"/>
                <a:gd name="T12" fmla="*/ 28 w 32"/>
                <a:gd name="T13" fmla="*/ 62 h 66"/>
                <a:gd name="T14" fmla="*/ 30 w 32"/>
                <a:gd name="T15" fmla="*/ 56 h 66"/>
                <a:gd name="T16" fmla="*/ 32 w 32"/>
                <a:gd name="T17" fmla="*/ 48 h 66"/>
                <a:gd name="T18" fmla="*/ 32 w 32"/>
                <a:gd name="T19" fmla="*/ 18 h 66"/>
                <a:gd name="T20" fmla="*/ 32 w 32"/>
                <a:gd name="T21" fmla="*/ 18 h 66"/>
                <a:gd name="T22" fmla="*/ 30 w 32"/>
                <a:gd name="T23" fmla="*/ 10 h 66"/>
                <a:gd name="T24" fmla="*/ 28 w 32"/>
                <a:gd name="T25" fmla="*/ 4 h 66"/>
                <a:gd name="T26" fmla="*/ 22 w 32"/>
                <a:gd name="T27" fmla="*/ 2 h 66"/>
                <a:gd name="T28" fmla="*/ 14 w 32"/>
                <a:gd name="T2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66">
                  <a:moveTo>
                    <a:pt x="14" y="0"/>
                  </a:moveTo>
                  <a:lnTo>
                    <a:pt x="0" y="0"/>
                  </a:lnTo>
                  <a:lnTo>
                    <a:pt x="0" y="66"/>
                  </a:lnTo>
                  <a:lnTo>
                    <a:pt x="14" y="66"/>
                  </a:lnTo>
                  <a:lnTo>
                    <a:pt x="14" y="66"/>
                  </a:lnTo>
                  <a:lnTo>
                    <a:pt x="22" y="64"/>
                  </a:lnTo>
                  <a:lnTo>
                    <a:pt x="28" y="62"/>
                  </a:lnTo>
                  <a:lnTo>
                    <a:pt x="30" y="56"/>
                  </a:lnTo>
                  <a:lnTo>
                    <a:pt x="32" y="48"/>
                  </a:lnTo>
                  <a:lnTo>
                    <a:pt x="32" y="18"/>
                  </a:lnTo>
                  <a:lnTo>
                    <a:pt x="32" y="18"/>
                  </a:lnTo>
                  <a:lnTo>
                    <a:pt x="30" y="10"/>
                  </a:lnTo>
                  <a:lnTo>
                    <a:pt x="28" y="4"/>
                  </a:lnTo>
                  <a:lnTo>
                    <a:pt x="22" y="2"/>
                  </a:lnTo>
                  <a:lnTo>
                    <a:pt x="14" y="0"/>
                  </a:lnTo>
                </a:path>
              </a:pathLst>
            </a:custGeom>
            <a:grpFill/>
            <a:ln>
              <a:noFill/>
            </a:ln>
          </p:spPr>
          <p:txBody>
            <a:bodyPr/>
            <a:lstStyle/>
            <a:p>
              <a:pPr fontAlgn="auto">
                <a:spcBef>
                  <a:spcPts val="0"/>
                </a:spcBef>
                <a:spcAft>
                  <a:spcPts val="0"/>
                </a:spcAft>
                <a:defRPr/>
              </a:pPr>
              <a:endParaRPr lang="ru-RU" sz="1837">
                <a:solidFill>
                  <a:srgbClr val="3C3C3C"/>
                </a:solidFill>
                <a:latin typeface="+mn-lt"/>
              </a:endParaRPr>
            </a:p>
          </p:txBody>
        </p:sp>
      </p:grpSp>
      <p:sp>
        <p:nvSpPr>
          <p:cNvPr id="13315" name="Subtitle"/>
          <p:cNvSpPr>
            <a:spLocks noGrp="1" noChangeArrowheads="1"/>
          </p:cNvSpPr>
          <p:nvPr>
            <p:ph type="subTitle" idx="1"/>
          </p:nvPr>
        </p:nvSpPr>
        <p:spPr bwMode="auto">
          <a:xfrm>
            <a:off x="6043572" y="5513514"/>
            <a:ext cx="5756424" cy="219820"/>
          </a:xfrm>
          <a:prstGeom prst="rect">
            <a:avLst/>
          </a:prstGeom>
        </p:spPr>
        <p:txBody>
          <a:bodyPr wrap="square">
            <a:spAutoFit/>
          </a:bodyPr>
          <a:lstStyle>
            <a:lvl1pPr>
              <a:defRPr sz="1428" cap="all" baseline="0">
                <a:solidFill>
                  <a:schemeClr val="accent6"/>
                </a:solidFill>
                <a:latin typeface="+mn-lt"/>
                <a:ea typeface="+mn-ea"/>
              </a:defRPr>
            </a:lvl1pPr>
          </a:lstStyle>
          <a:p>
            <a:pPr lvl="0" latinLnBrk="0"/>
            <a:r>
              <a:rPr lang="en-US" noProof="0"/>
              <a:t>Click to edit Master subtitle style</a:t>
            </a:r>
            <a:endParaRPr lang="ru-RU" noProof="0"/>
          </a:p>
        </p:txBody>
      </p:sp>
      <p:sp>
        <p:nvSpPr>
          <p:cNvPr id="5" name="doc id"/>
          <p:cNvSpPr txBox="1">
            <a:spLocks noChangeArrowheads="1"/>
          </p:cNvSpPr>
          <p:nvPr/>
        </p:nvSpPr>
        <p:spPr bwMode="white">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ru-RU" sz="816" baseline="0">
              <a:solidFill>
                <a:srgbClr val="FFFFFF"/>
              </a:solidFill>
              <a:latin typeface="+mn-lt"/>
            </a:endParaRPr>
          </a:p>
        </p:txBody>
      </p:sp>
      <p:sp>
        <p:nvSpPr>
          <p:cNvPr id="25" name="Document type" hidden="1">
            <a:extLst>
              <a:ext uri="{FF2B5EF4-FFF2-40B4-BE49-F238E27FC236}">
                <a16:creationId xmlns:a16="http://schemas.microsoft.com/office/drawing/2014/main" id="{1E8A4222-46EB-4FD0-B154-C3BE03FA6BAE}"/>
              </a:ext>
            </a:extLst>
          </p:cNvPr>
          <p:cNvSpPr txBox="1">
            <a:spLocks noChangeArrowheads="1"/>
          </p:cNvSpPr>
          <p:nvPr/>
        </p:nvSpPr>
        <p:spPr bwMode="auto">
          <a:xfrm>
            <a:off x="6043573" y="6174945"/>
            <a:ext cx="4470572"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428" baseline="0">
                <a:solidFill>
                  <a:schemeClr val="accent6"/>
                </a:solidFill>
                <a:latin typeface="+mn-lt"/>
              </a:rPr>
              <a:t>Document type | Date</a:t>
            </a:r>
          </a:p>
        </p:txBody>
      </p:sp>
      <p:sp>
        <p:nvSpPr>
          <p:cNvPr id="2" name="Working Draft Text" hidden="1">
            <a:extLst>
              <a:ext uri="{FF2B5EF4-FFF2-40B4-BE49-F238E27FC236}">
                <a16:creationId xmlns:a16="http://schemas.microsoft.com/office/drawing/2014/main" id="{07F29F7C-252E-4660-8C8F-7C9BE351A592}"/>
              </a:ext>
            </a:extLst>
          </p:cNvPr>
          <p:cNvSpPr txBox="1"/>
          <p:nvPr/>
        </p:nvSpPr>
        <p:spPr>
          <a:xfrm>
            <a:off x="8228425" y="6349400"/>
            <a:ext cx="1107620" cy="222306"/>
          </a:xfrm>
          <a:prstGeom prst="rect">
            <a:avLst/>
          </a:prstGeom>
          <a:noFill/>
        </p:spPr>
        <p:txBody>
          <a:bodyPr vert="horz" wrap="none" rtlCol="0">
            <a:spAutoFit/>
          </a:bodyPr>
          <a:lstStyle/>
          <a:p>
            <a:r>
              <a:rPr lang="en-US" sz="816" b="1">
                <a:solidFill>
                  <a:srgbClr val="FFFFFF"/>
                </a:solidFill>
              </a:rPr>
              <a:t>WORKING DRAFT</a:t>
            </a:r>
            <a:endParaRPr lang="ru-RU" sz="816" b="1">
              <a:solidFill>
                <a:srgbClr val="FFFFFF"/>
              </a:solidFill>
            </a:endParaRPr>
          </a:p>
        </p:txBody>
      </p:sp>
      <p:sp>
        <p:nvSpPr>
          <p:cNvPr id="4" name="Working Draft" hidden="1">
            <a:extLst>
              <a:ext uri="{FF2B5EF4-FFF2-40B4-BE49-F238E27FC236}">
                <a16:creationId xmlns:a16="http://schemas.microsoft.com/office/drawing/2014/main" id="{71AA31C6-410E-44E6-9744-9B4B24BF9506}"/>
              </a:ext>
            </a:extLst>
          </p:cNvPr>
          <p:cNvSpPr txBox="1"/>
          <p:nvPr/>
        </p:nvSpPr>
        <p:spPr>
          <a:xfrm>
            <a:off x="8228426" y="6478979"/>
            <a:ext cx="2815172" cy="222306"/>
          </a:xfrm>
          <a:prstGeom prst="rect">
            <a:avLst/>
          </a:prstGeom>
          <a:noFill/>
        </p:spPr>
        <p:txBody>
          <a:bodyPr vert="horz" wrap="none" rtlCol="0">
            <a:spAutoFit/>
          </a:bodyPr>
          <a:lstStyle/>
          <a:p>
            <a:r>
              <a:rPr lang="en-US" sz="816">
                <a:solidFill>
                  <a:srgbClr val="FFFFFF"/>
                </a:solidFill>
              </a:rPr>
              <a:t>Last Modified 02.03.2022 15:38 SE Asia Standard Time</a:t>
            </a:r>
            <a:endParaRPr lang="ru-RU" sz="816">
              <a:solidFill>
                <a:srgbClr val="FFFFFF"/>
              </a:solidFill>
            </a:endParaRPr>
          </a:p>
        </p:txBody>
      </p:sp>
      <p:sp>
        <p:nvSpPr>
          <p:cNvPr id="6" name="Printed" hidden="1">
            <a:extLst>
              <a:ext uri="{FF2B5EF4-FFF2-40B4-BE49-F238E27FC236}">
                <a16:creationId xmlns:a16="http://schemas.microsoft.com/office/drawing/2014/main" id="{2570FAE1-A2E9-45BB-8466-69DBCBCD5A1A}"/>
              </a:ext>
            </a:extLst>
          </p:cNvPr>
          <p:cNvSpPr txBox="1"/>
          <p:nvPr/>
        </p:nvSpPr>
        <p:spPr>
          <a:xfrm>
            <a:off x="8228425" y="6608559"/>
            <a:ext cx="2654884" cy="222306"/>
          </a:xfrm>
          <a:prstGeom prst="rect">
            <a:avLst/>
          </a:prstGeom>
          <a:noFill/>
        </p:spPr>
        <p:txBody>
          <a:bodyPr vert="horz" wrap="none" rtlCol="0">
            <a:spAutoFit/>
          </a:bodyPr>
          <a:lstStyle/>
          <a:p>
            <a:r>
              <a:rPr lang="en-US" sz="816">
                <a:solidFill>
                  <a:srgbClr val="FFFFFF"/>
                </a:solidFill>
              </a:rPr>
              <a:t>Printed 25.01.2022 8:51 Russia TZ 2 Standard Time</a:t>
            </a:r>
            <a:endParaRPr lang="ru-RU" sz="816">
              <a:solidFill>
                <a:srgbClr val="FFFFFF"/>
              </a:solidFill>
            </a:endParaRPr>
          </a:p>
        </p:txBody>
      </p:sp>
      <p:sp>
        <p:nvSpPr>
          <p:cNvPr id="7" name="Freeform: Shape 6">
            <a:extLst>
              <a:ext uri="{FF2B5EF4-FFF2-40B4-BE49-F238E27FC236}">
                <a16:creationId xmlns:a16="http://schemas.microsoft.com/office/drawing/2014/main" id="{EEE69907-7024-4AD6-86D3-D626B5D1A74F}"/>
              </a:ext>
            </a:extLst>
          </p:cNvPr>
          <p:cNvSpPr/>
          <p:nvPr/>
        </p:nvSpPr>
        <p:spPr>
          <a:xfrm>
            <a:off x="-11811" y="2"/>
            <a:ext cx="7038737" cy="4765321"/>
          </a:xfrm>
          <a:custGeom>
            <a:avLst/>
            <a:gdLst>
              <a:gd name="connsiteX0" fmla="*/ 0 w 6898512"/>
              <a:gd name="connsiteY0" fmla="*/ 4664597 h 4664597"/>
              <a:gd name="connsiteX1" fmla="*/ 6898512 w 6898512"/>
              <a:gd name="connsiteY1" fmla="*/ 0 h 4664597"/>
              <a:gd name="connsiteX0" fmla="*/ 0 w 6898512"/>
              <a:gd name="connsiteY0" fmla="*/ 4664597 h 4664597"/>
              <a:gd name="connsiteX1" fmla="*/ 6898512 w 6898512"/>
              <a:gd name="connsiteY1" fmla="*/ 0 h 4664597"/>
              <a:gd name="connsiteX0" fmla="*/ 0 w 6898512"/>
              <a:gd name="connsiteY0" fmla="*/ 4664597 h 4669240"/>
              <a:gd name="connsiteX1" fmla="*/ 6898512 w 6898512"/>
              <a:gd name="connsiteY1" fmla="*/ 0 h 4669240"/>
              <a:gd name="connsiteX0" fmla="*/ 0 w 6898512"/>
              <a:gd name="connsiteY0" fmla="*/ 4664597 h 4668814"/>
              <a:gd name="connsiteX1" fmla="*/ 6898512 w 6898512"/>
              <a:gd name="connsiteY1" fmla="*/ 0 h 4668814"/>
              <a:gd name="connsiteX0" fmla="*/ 0 w 6898512"/>
              <a:gd name="connsiteY0" fmla="*/ 4664597 h 4670313"/>
              <a:gd name="connsiteX1" fmla="*/ 6898512 w 6898512"/>
              <a:gd name="connsiteY1" fmla="*/ 0 h 4670313"/>
              <a:gd name="connsiteX0" fmla="*/ 0 w 6898512"/>
              <a:gd name="connsiteY0" fmla="*/ 4664597 h 4670456"/>
              <a:gd name="connsiteX1" fmla="*/ 6898512 w 6898512"/>
              <a:gd name="connsiteY1" fmla="*/ 0 h 4670456"/>
            </a:gdLst>
            <a:ahLst/>
            <a:cxnLst>
              <a:cxn ang="0">
                <a:pos x="connsiteX0" y="connsiteY0"/>
              </a:cxn>
              <a:cxn ang="0">
                <a:pos x="connsiteX1" y="connsiteY1"/>
              </a:cxn>
            </a:cxnLst>
            <a:rect l="l" t="t" r="r" b="b"/>
            <a:pathLst>
              <a:path w="6898512" h="4670456">
                <a:moveTo>
                  <a:pt x="0" y="4664597"/>
                </a:moveTo>
                <a:cubicBezTo>
                  <a:pt x="3757915" y="4822784"/>
                  <a:pt x="5293490" y="1740061"/>
                  <a:pt x="6898512" y="0"/>
                </a:cubicBezTo>
              </a:path>
            </a:pathLst>
          </a:cu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37"/>
          </a:p>
        </p:txBody>
      </p:sp>
    </p:spTree>
    <p:extLst>
      <p:ext uri="{BB962C8B-B14F-4D97-AF65-F5344CB8AC3E}">
        <p14:creationId xmlns:p14="http://schemas.microsoft.com/office/powerpoint/2010/main" val="2247366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Заголовок и объект">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8BD9077C-A8DD-AC4A-E79A-79FBBD65F1EC}"/>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a:spLocks noGrp="1"/>
          </p:cNvSpPr>
          <p:nvPr>
            <p:ph type="ctrTitle" hasCustomPrompt="1"/>
          </p:nvPr>
        </p:nvSpPr>
        <p:spPr>
          <a:xfrm>
            <a:off x="486133" y="354590"/>
            <a:ext cx="10867667" cy="539372"/>
          </a:xfrm>
        </p:spPr>
        <p:txBody>
          <a:bodyPr anchor="t">
            <a:noAutofit/>
          </a:bodyPr>
          <a:lstStyle>
            <a:lvl1pPr>
              <a:defRPr sz="3200" b="1" cap="all" baseline="0">
                <a:solidFill>
                  <a:srgbClr val="5A5C5B"/>
                </a:solidFill>
                <a:latin typeface="Arial Narrow" panose="020B0606020202030204" pitchFamily="34" charset="0"/>
              </a:defRPr>
            </a:lvl1pPr>
          </a:lstStyle>
          <a:p>
            <a:r>
              <a:rPr lang="ru-RU"/>
              <a:t>НАЗВАНИЕ СЛАЙДА</a:t>
            </a:r>
          </a:p>
        </p:txBody>
      </p:sp>
      <p:cxnSp>
        <p:nvCxnSpPr>
          <p:cNvPr id="28" name="Прямая соединительная линия 27"/>
          <p:cNvCxnSpPr/>
          <p:nvPr userDrawn="1"/>
        </p:nvCxnSpPr>
        <p:spPr>
          <a:xfrm>
            <a:off x="486133" y="914134"/>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
        <p:nvSpPr>
          <p:cNvPr id="39" name="Прямоугольник 38"/>
          <p:cNvSpPr/>
          <p:nvPr userDrawn="1"/>
        </p:nvSpPr>
        <p:spPr>
          <a:xfrm>
            <a:off x="12328716" y="2500041"/>
            <a:ext cx="252000" cy="251927"/>
          </a:xfrm>
          <a:prstGeom prst="rect">
            <a:avLst/>
          </a:prstGeom>
          <a:solidFill>
            <a:srgbClr val="008B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userDrawn="1"/>
        </p:nvSpPr>
        <p:spPr>
          <a:xfrm>
            <a:off x="12328716" y="2812760"/>
            <a:ext cx="252000" cy="251927"/>
          </a:xfrm>
          <a:prstGeom prst="rect">
            <a:avLst/>
          </a:prstGeom>
          <a:solidFill>
            <a:srgbClr val="016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userDrawn="1"/>
        </p:nvSpPr>
        <p:spPr>
          <a:xfrm>
            <a:off x="12328716" y="3125478"/>
            <a:ext cx="252000" cy="251927"/>
          </a:xfrm>
          <a:prstGeom prst="rect">
            <a:avLst/>
          </a:prstGeom>
          <a:solidFill>
            <a:srgbClr val="1B4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12644370" y="2500041"/>
            <a:ext cx="252000" cy="251927"/>
          </a:xfrm>
          <a:prstGeom prst="rect">
            <a:avLst/>
          </a:prstGeom>
          <a:solidFill>
            <a:srgbClr val="FDA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12644370" y="2812760"/>
            <a:ext cx="252000" cy="251927"/>
          </a:xfrm>
          <a:prstGeom prst="rect">
            <a:avLst/>
          </a:prstGeom>
          <a:solidFill>
            <a:srgbClr val="B2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12644370" y="3125478"/>
            <a:ext cx="252000" cy="251927"/>
          </a:xfrm>
          <a:prstGeom prst="rect">
            <a:avLst/>
          </a:prstGeom>
          <a:solidFill>
            <a:srgbClr val="893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12960024" y="2500041"/>
            <a:ext cx="252000" cy="251927"/>
          </a:xfrm>
          <a:prstGeom prst="rect">
            <a:avLst/>
          </a:prstGeom>
          <a:solidFill>
            <a:srgbClr val="5A5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12960024" y="2812760"/>
            <a:ext cx="252000" cy="251927"/>
          </a:xfrm>
          <a:prstGeom prst="rect">
            <a:avLst/>
          </a:prstGeom>
          <a:solidFill>
            <a:srgbClr val="DF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12960024" y="3125478"/>
            <a:ext cx="252000" cy="251927"/>
          </a:xfrm>
          <a:prstGeom prst="rect">
            <a:avLst/>
          </a:prstGeom>
          <a:solidFill>
            <a:srgbClr val="663C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12960024" y="3438196"/>
            <a:ext cx="252000" cy="251927"/>
          </a:xfrm>
          <a:prstGeom prst="rect">
            <a:avLst/>
          </a:prstGeom>
          <a:solidFill>
            <a:srgbClr val="64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9" name="Прямая соединительная линия 48"/>
          <p:cNvCxnSpPr/>
          <p:nvPr userDrawn="1"/>
        </p:nvCxnSpPr>
        <p:spPr>
          <a:xfrm>
            <a:off x="486133" y="327694"/>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59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954C8-4809-43DC-983C-6E33E158735C}"/>
              </a:ext>
            </a:extLst>
          </p:cNvPr>
          <p:cNvSpPr>
            <a:spLocks noGrp="1"/>
          </p:cNvSpPr>
          <p:nvPr>
            <p:ph type="title"/>
          </p:nvPr>
        </p:nvSpPr>
        <p:spPr>
          <a:xfrm>
            <a:off x="273214" y="382923"/>
            <a:ext cx="11645573" cy="314028"/>
          </a:xfrm>
          <a:prstGeom prst="rect">
            <a:avLst/>
          </a:prstGeom>
        </p:spPr>
        <p:txBody>
          <a:bodyPr/>
          <a:lstStyle/>
          <a:p>
            <a:r>
              <a:rPr lang="en-US"/>
              <a:t>Click to edit Master title style</a:t>
            </a:r>
            <a:endParaRPr lang="ru-RU"/>
          </a:p>
        </p:txBody>
      </p:sp>
      <p:sp>
        <p:nvSpPr>
          <p:cNvPr id="3" name="Content Placeholder 2">
            <a:extLst>
              <a:ext uri="{FF2B5EF4-FFF2-40B4-BE49-F238E27FC236}">
                <a16:creationId xmlns:a16="http://schemas.microsoft.com/office/drawing/2014/main" id="{A76273D8-79B5-4984-9B14-01A6D3AFDB9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Tree>
    <p:extLst>
      <p:ext uri="{BB962C8B-B14F-4D97-AF65-F5344CB8AC3E}">
        <p14:creationId xmlns:p14="http://schemas.microsoft.com/office/powerpoint/2010/main" val="8607047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1EA1-2658-4A8F-8F6F-E7274E0A06C8}"/>
              </a:ext>
            </a:extLst>
          </p:cNvPr>
          <p:cNvSpPr>
            <a:spLocks noGrp="1"/>
          </p:cNvSpPr>
          <p:nvPr>
            <p:ph type="title"/>
          </p:nvPr>
        </p:nvSpPr>
        <p:spPr>
          <a:xfrm>
            <a:off x="273214" y="382923"/>
            <a:ext cx="11645573" cy="314028"/>
          </a:xfrm>
          <a:prstGeom prst="rect">
            <a:avLst/>
          </a:prstGeom>
        </p:spPr>
        <p:txBody>
          <a:bodyPr/>
          <a:lstStyle/>
          <a:p>
            <a:r>
              <a:rPr lang="en-US"/>
              <a:t>Click to edit Master title style</a:t>
            </a:r>
            <a:endParaRPr lang="ru-RU"/>
          </a:p>
        </p:txBody>
      </p:sp>
    </p:spTree>
    <p:extLst>
      <p:ext uri="{BB962C8B-B14F-4D97-AF65-F5344CB8AC3E}">
        <p14:creationId xmlns:p14="http://schemas.microsoft.com/office/powerpoint/2010/main" val="91745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Заголовок и объект">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lvl1pPr>
              <a:defRPr>
                <a:latin typeface="Arial Narrow" panose="020B0606020202030204" pitchFamily="34" charset="0"/>
              </a:defRPr>
            </a:lvl1pPr>
          </a:lstStyle>
          <a:p>
            <a:endParaRPr lang="ru-RU"/>
          </a:p>
        </p:txBody>
      </p:sp>
      <p:sp>
        <p:nvSpPr>
          <p:cNvPr id="18" name="Номер слайда 5"/>
          <p:cNvSpPr>
            <a:spLocks noGrp="1"/>
          </p:cNvSpPr>
          <p:nvPr>
            <p:ph type="sldNum" sz="quarter" idx="14"/>
          </p:nvPr>
        </p:nvSpPr>
        <p:spPr>
          <a:xfrm>
            <a:off x="8610600" y="6356350"/>
            <a:ext cx="2743200" cy="365125"/>
          </a:xfrm>
        </p:spPr>
        <p:txBody>
          <a:bodyPr/>
          <a:lstStyle>
            <a:lvl1pPr>
              <a:defRPr b="1">
                <a:solidFill>
                  <a:srgbClr val="016061"/>
                </a:solidFill>
                <a:latin typeface="Arial Narrow" panose="020B0606020202030204" pitchFamily="34" charset="0"/>
              </a:defRPr>
            </a:lvl1pPr>
          </a:lstStyle>
          <a:p>
            <a:fld id="{487FBA72-5F94-4295-B417-E950E1EFE33B}" type="slidenum">
              <a:rPr lang="ru-RU" smtClean="0"/>
              <a:pPr/>
              <a:t>‹#›</a:t>
            </a:fld>
            <a:endParaRPr lang="ru-RU"/>
          </a:p>
        </p:txBody>
      </p:sp>
      <p:cxnSp>
        <p:nvCxnSpPr>
          <p:cNvPr id="25" name="Прямая соединительная линия 24"/>
          <p:cNvCxnSpPr/>
          <p:nvPr userDrawn="1"/>
        </p:nvCxnSpPr>
        <p:spPr>
          <a:xfrm flipH="1">
            <a:off x="502160" y="6475912"/>
            <a:ext cx="0" cy="126000"/>
          </a:xfrm>
          <a:prstGeom prst="line">
            <a:avLst/>
          </a:prstGeom>
          <a:ln w="12700">
            <a:solidFill>
              <a:srgbClr val="898989"/>
            </a:solidFill>
          </a:ln>
        </p:spPr>
        <p:style>
          <a:lnRef idx="1">
            <a:schemeClr val="accent1"/>
          </a:lnRef>
          <a:fillRef idx="0">
            <a:schemeClr val="accent1"/>
          </a:fillRef>
          <a:effectRef idx="0">
            <a:schemeClr val="accent1"/>
          </a:effectRef>
          <a:fontRef idx="minor">
            <a:schemeClr val="tx1"/>
          </a:fontRef>
        </p:style>
      </p:cxnSp>
      <p:sp>
        <p:nvSpPr>
          <p:cNvPr id="26" name="Title 1"/>
          <p:cNvSpPr>
            <a:spLocks noGrp="1"/>
          </p:cNvSpPr>
          <p:nvPr>
            <p:ph type="ctrTitle" hasCustomPrompt="1"/>
          </p:nvPr>
        </p:nvSpPr>
        <p:spPr>
          <a:xfrm>
            <a:off x="486133" y="610085"/>
            <a:ext cx="10867667" cy="539372"/>
          </a:xfrm>
        </p:spPr>
        <p:txBody>
          <a:bodyPr anchor="t">
            <a:noAutofit/>
          </a:bodyPr>
          <a:lstStyle>
            <a:lvl1pPr>
              <a:defRPr sz="3200" b="1" cap="all" baseline="0">
                <a:solidFill>
                  <a:srgbClr val="5A5C5B"/>
                </a:solidFill>
                <a:latin typeface="Arial Narrow" panose="020B0606020202030204" pitchFamily="34" charset="0"/>
              </a:defRPr>
            </a:lvl1pPr>
          </a:lstStyle>
          <a:p>
            <a:r>
              <a:rPr lang="ru-RU"/>
              <a:t>НАЗВАНИЕ СЛАЙДА</a:t>
            </a:r>
          </a:p>
        </p:txBody>
      </p:sp>
      <p:cxnSp>
        <p:nvCxnSpPr>
          <p:cNvPr id="28" name="Прямая соединительная линия 27"/>
          <p:cNvCxnSpPr/>
          <p:nvPr userDrawn="1"/>
        </p:nvCxnSpPr>
        <p:spPr>
          <a:xfrm>
            <a:off x="486133" y="1169629"/>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
        <p:nvSpPr>
          <p:cNvPr id="39" name="Прямоугольник 38"/>
          <p:cNvSpPr/>
          <p:nvPr userDrawn="1"/>
        </p:nvSpPr>
        <p:spPr>
          <a:xfrm>
            <a:off x="12328716" y="2500041"/>
            <a:ext cx="252000" cy="251927"/>
          </a:xfrm>
          <a:prstGeom prst="rect">
            <a:avLst/>
          </a:prstGeom>
          <a:solidFill>
            <a:srgbClr val="008B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userDrawn="1"/>
        </p:nvSpPr>
        <p:spPr>
          <a:xfrm>
            <a:off x="12328716" y="2812760"/>
            <a:ext cx="252000" cy="251927"/>
          </a:xfrm>
          <a:prstGeom prst="rect">
            <a:avLst/>
          </a:prstGeom>
          <a:solidFill>
            <a:srgbClr val="016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userDrawn="1"/>
        </p:nvSpPr>
        <p:spPr>
          <a:xfrm>
            <a:off x="12328716" y="3125478"/>
            <a:ext cx="252000" cy="251927"/>
          </a:xfrm>
          <a:prstGeom prst="rect">
            <a:avLst/>
          </a:prstGeom>
          <a:solidFill>
            <a:srgbClr val="1B4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12644370" y="2500041"/>
            <a:ext cx="252000" cy="251927"/>
          </a:xfrm>
          <a:prstGeom prst="rect">
            <a:avLst/>
          </a:prstGeom>
          <a:solidFill>
            <a:srgbClr val="FDA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12644370" y="2812760"/>
            <a:ext cx="252000" cy="251927"/>
          </a:xfrm>
          <a:prstGeom prst="rect">
            <a:avLst/>
          </a:prstGeom>
          <a:solidFill>
            <a:srgbClr val="B2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12644370" y="3125478"/>
            <a:ext cx="252000" cy="251927"/>
          </a:xfrm>
          <a:prstGeom prst="rect">
            <a:avLst/>
          </a:prstGeom>
          <a:solidFill>
            <a:srgbClr val="893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12960024" y="2500041"/>
            <a:ext cx="252000" cy="251927"/>
          </a:xfrm>
          <a:prstGeom prst="rect">
            <a:avLst/>
          </a:prstGeom>
          <a:solidFill>
            <a:srgbClr val="5A5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12960024" y="2812760"/>
            <a:ext cx="252000" cy="251927"/>
          </a:xfrm>
          <a:prstGeom prst="rect">
            <a:avLst/>
          </a:prstGeom>
          <a:solidFill>
            <a:srgbClr val="DF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12960024" y="3125478"/>
            <a:ext cx="252000" cy="251927"/>
          </a:xfrm>
          <a:prstGeom prst="rect">
            <a:avLst/>
          </a:prstGeom>
          <a:solidFill>
            <a:srgbClr val="663C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12960024" y="3438196"/>
            <a:ext cx="252000" cy="251927"/>
          </a:xfrm>
          <a:prstGeom prst="rect">
            <a:avLst/>
          </a:prstGeom>
          <a:solidFill>
            <a:srgbClr val="64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55190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Заголовок и объект">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lvl1pPr>
              <a:defRPr>
                <a:latin typeface="Arial Narrow" panose="020B0606020202030204" pitchFamily="34" charset="0"/>
              </a:defRPr>
            </a:lvl1pPr>
          </a:lstStyle>
          <a:p>
            <a:endParaRPr lang="ru-RU"/>
          </a:p>
        </p:txBody>
      </p:sp>
      <p:sp>
        <p:nvSpPr>
          <p:cNvPr id="18" name="Номер слайда 5"/>
          <p:cNvSpPr>
            <a:spLocks noGrp="1"/>
          </p:cNvSpPr>
          <p:nvPr>
            <p:ph type="sldNum" sz="quarter" idx="14"/>
          </p:nvPr>
        </p:nvSpPr>
        <p:spPr>
          <a:xfrm>
            <a:off x="8610600" y="6356350"/>
            <a:ext cx="2743200" cy="365125"/>
          </a:xfrm>
        </p:spPr>
        <p:txBody>
          <a:bodyPr/>
          <a:lstStyle>
            <a:lvl1pPr>
              <a:defRPr b="1">
                <a:solidFill>
                  <a:srgbClr val="016061"/>
                </a:solidFill>
                <a:latin typeface="Arial Narrow" panose="020B0606020202030204" pitchFamily="34" charset="0"/>
              </a:defRPr>
            </a:lvl1pPr>
          </a:lstStyle>
          <a:p>
            <a:fld id="{487FBA72-5F94-4295-B417-E950E1EFE33B}" type="slidenum">
              <a:rPr lang="ru-RU" smtClean="0"/>
              <a:pPr/>
              <a:t>‹#›</a:t>
            </a:fld>
            <a:endParaRPr lang="ru-RU"/>
          </a:p>
        </p:txBody>
      </p:sp>
      <p:cxnSp>
        <p:nvCxnSpPr>
          <p:cNvPr id="25" name="Прямая соединительная линия 24"/>
          <p:cNvCxnSpPr/>
          <p:nvPr userDrawn="1"/>
        </p:nvCxnSpPr>
        <p:spPr>
          <a:xfrm flipH="1">
            <a:off x="502160" y="6475912"/>
            <a:ext cx="0" cy="126000"/>
          </a:xfrm>
          <a:prstGeom prst="line">
            <a:avLst/>
          </a:prstGeom>
          <a:ln w="12700">
            <a:solidFill>
              <a:srgbClr val="898989"/>
            </a:solidFill>
          </a:ln>
        </p:spPr>
        <p:style>
          <a:lnRef idx="1">
            <a:schemeClr val="accent1"/>
          </a:lnRef>
          <a:fillRef idx="0">
            <a:schemeClr val="accent1"/>
          </a:fillRef>
          <a:effectRef idx="0">
            <a:schemeClr val="accent1"/>
          </a:effectRef>
          <a:fontRef idx="minor">
            <a:schemeClr val="tx1"/>
          </a:fontRef>
        </p:style>
      </p:cxnSp>
      <p:sp>
        <p:nvSpPr>
          <p:cNvPr id="26" name="Title 1"/>
          <p:cNvSpPr>
            <a:spLocks noGrp="1"/>
          </p:cNvSpPr>
          <p:nvPr>
            <p:ph type="ctrTitle" hasCustomPrompt="1"/>
          </p:nvPr>
        </p:nvSpPr>
        <p:spPr>
          <a:xfrm>
            <a:off x="486133" y="610085"/>
            <a:ext cx="10867667" cy="539372"/>
          </a:xfrm>
        </p:spPr>
        <p:txBody>
          <a:bodyPr anchor="t">
            <a:noAutofit/>
          </a:bodyPr>
          <a:lstStyle>
            <a:lvl1pPr>
              <a:defRPr sz="3200" b="1" cap="all" baseline="0">
                <a:solidFill>
                  <a:srgbClr val="5A5C5B"/>
                </a:solidFill>
                <a:latin typeface="Arial Narrow" panose="020B0606020202030204" pitchFamily="34" charset="0"/>
              </a:defRPr>
            </a:lvl1pPr>
          </a:lstStyle>
          <a:p>
            <a:r>
              <a:rPr lang="ru-RU"/>
              <a:t>НАЗВАНИЕ СЛАЙДА</a:t>
            </a:r>
          </a:p>
        </p:txBody>
      </p:sp>
      <p:cxnSp>
        <p:nvCxnSpPr>
          <p:cNvPr id="28" name="Прямая соединительная линия 27"/>
          <p:cNvCxnSpPr/>
          <p:nvPr userDrawn="1"/>
        </p:nvCxnSpPr>
        <p:spPr>
          <a:xfrm>
            <a:off x="486133" y="1169629"/>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
        <p:nvSpPr>
          <p:cNvPr id="39" name="Прямоугольник 38"/>
          <p:cNvSpPr/>
          <p:nvPr userDrawn="1"/>
        </p:nvSpPr>
        <p:spPr>
          <a:xfrm>
            <a:off x="12328716" y="2500041"/>
            <a:ext cx="252000" cy="251927"/>
          </a:xfrm>
          <a:prstGeom prst="rect">
            <a:avLst/>
          </a:prstGeom>
          <a:solidFill>
            <a:srgbClr val="008B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userDrawn="1"/>
        </p:nvSpPr>
        <p:spPr>
          <a:xfrm>
            <a:off x="12328716" y="2812760"/>
            <a:ext cx="252000" cy="251927"/>
          </a:xfrm>
          <a:prstGeom prst="rect">
            <a:avLst/>
          </a:prstGeom>
          <a:solidFill>
            <a:srgbClr val="016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userDrawn="1"/>
        </p:nvSpPr>
        <p:spPr>
          <a:xfrm>
            <a:off x="12328716" y="3125478"/>
            <a:ext cx="252000" cy="251927"/>
          </a:xfrm>
          <a:prstGeom prst="rect">
            <a:avLst/>
          </a:prstGeom>
          <a:solidFill>
            <a:srgbClr val="1B4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12644370" y="2500041"/>
            <a:ext cx="252000" cy="251927"/>
          </a:xfrm>
          <a:prstGeom prst="rect">
            <a:avLst/>
          </a:prstGeom>
          <a:solidFill>
            <a:srgbClr val="FDA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12644370" y="2812760"/>
            <a:ext cx="252000" cy="251927"/>
          </a:xfrm>
          <a:prstGeom prst="rect">
            <a:avLst/>
          </a:prstGeom>
          <a:solidFill>
            <a:srgbClr val="B2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12644370" y="3125478"/>
            <a:ext cx="252000" cy="251927"/>
          </a:xfrm>
          <a:prstGeom prst="rect">
            <a:avLst/>
          </a:prstGeom>
          <a:solidFill>
            <a:srgbClr val="893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12960024" y="2500041"/>
            <a:ext cx="252000" cy="251927"/>
          </a:xfrm>
          <a:prstGeom prst="rect">
            <a:avLst/>
          </a:prstGeom>
          <a:solidFill>
            <a:srgbClr val="5A5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12960024" y="2812760"/>
            <a:ext cx="252000" cy="251927"/>
          </a:xfrm>
          <a:prstGeom prst="rect">
            <a:avLst/>
          </a:prstGeom>
          <a:solidFill>
            <a:srgbClr val="DF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12960024" y="3125478"/>
            <a:ext cx="252000" cy="251927"/>
          </a:xfrm>
          <a:prstGeom prst="rect">
            <a:avLst/>
          </a:prstGeom>
          <a:solidFill>
            <a:srgbClr val="663C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12960024" y="3438196"/>
            <a:ext cx="252000" cy="251927"/>
          </a:xfrm>
          <a:prstGeom prst="rect">
            <a:avLst/>
          </a:prstGeom>
          <a:solidFill>
            <a:srgbClr val="64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9" name="Прямая соединительная линия 48"/>
          <p:cNvCxnSpPr/>
          <p:nvPr userDrawn="1"/>
        </p:nvCxnSpPr>
        <p:spPr>
          <a:xfrm>
            <a:off x="486133" y="583189"/>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116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Заголовок и объект">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lvl1pPr>
              <a:defRPr>
                <a:latin typeface="Arial Narrow" panose="020B0606020202030204" pitchFamily="34" charset="0"/>
              </a:defRPr>
            </a:lvl1pPr>
          </a:lstStyle>
          <a:p>
            <a:endParaRPr lang="ru-RU"/>
          </a:p>
        </p:txBody>
      </p:sp>
      <p:sp>
        <p:nvSpPr>
          <p:cNvPr id="18" name="Номер слайда 5"/>
          <p:cNvSpPr>
            <a:spLocks noGrp="1"/>
          </p:cNvSpPr>
          <p:nvPr>
            <p:ph type="sldNum" sz="quarter" idx="14"/>
          </p:nvPr>
        </p:nvSpPr>
        <p:spPr>
          <a:xfrm>
            <a:off x="8610600" y="6356350"/>
            <a:ext cx="2743200" cy="365125"/>
          </a:xfrm>
        </p:spPr>
        <p:txBody>
          <a:bodyPr/>
          <a:lstStyle>
            <a:lvl1pPr>
              <a:defRPr b="1">
                <a:solidFill>
                  <a:srgbClr val="016061"/>
                </a:solidFill>
                <a:latin typeface="Arial Narrow" panose="020B0606020202030204" pitchFamily="34" charset="0"/>
              </a:defRPr>
            </a:lvl1pPr>
          </a:lstStyle>
          <a:p>
            <a:fld id="{487FBA72-5F94-4295-B417-E950E1EFE33B}" type="slidenum">
              <a:rPr lang="ru-RU" smtClean="0"/>
              <a:pPr/>
              <a:t>‹#›</a:t>
            </a:fld>
            <a:endParaRPr lang="ru-RU"/>
          </a:p>
        </p:txBody>
      </p:sp>
      <p:cxnSp>
        <p:nvCxnSpPr>
          <p:cNvPr id="25" name="Прямая соединительная линия 24"/>
          <p:cNvCxnSpPr/>
          <p:nvPr userDrawn="1"/>
        </p:nvCxnSpPr>
        <p:spPr>
          <a:xfrm flipH="1">
            <a:off x="502160" y="6475912"/>
            <a:ext cx="0" cy="126000"/>
          </a:xfrm>
          <a:prstGeom prst="line">
            <a:avLst/>
          </a:prstGeom>
          <a:ln w="12700">
            <a:solidFill>
              <a:srgbClr val="898989"/>
            </a:solidFill>
          </a:ln>
        </p:spPr>
        <p:style>
          <a:lnRef idx="1">
            <a:schemeClr val="accent1"/>
          </a:lnRef>
          <a:fillRef idx="0">
            <a:schemeClr val="accent1"/>
          </a:fillRef>
          <a:effectRef idx="0">
            <a:schemeClr val="accent1"/>
          </a:effectRef>
          <a:fontRef idx="minor">
            <a:schemeClr val="tx1"/>
          </a:fontRef>
        </p:style>
      </p:cxnSp>
      <p:sp>
        <p:nvSpPr>
          <p:cNvPr id="26" name="Title 1"/>
          <p:cNvSpPr>
            <a:spLocks noGrp="1"/>
          </p:cNvSpPr>
          <p:nvPr>
            <p:ph type="ctrTitle" hasCustomPrompt="1"/>
          </p:nvPr>
        </p:nvSpPr>
        <p:spPr>
          <a:xfrm>
            <a:off x="486133" y="610085"/>
            <a:ext cx="10867667" cy="539372"/>
          </a:xfrm>
        </p:spPr>
        <p:txBody>
          <a:bodyPr anchor="t">
            <a:noAutofit/>
          </a:bodyPr>
          <a:lstStyle>
            <a:lvl1pPr>
              <a:defRPr sz="3200" b="1" cap="all" baseline="0">
                <a:solidFill>
                  <a:srgbClr val="5A5C5B"/>
                </a:solidFill>
                <a:latin typeface="Arial Narrow" panose="020B0606020202030204" pitchFamily="34" charset="0"/>
              </a:defRPr>
            </a:lvl1pPr>
          </a:lstStyle>
          <a:p>
            <a:r>
              <a:rPr lang="ru-RU"/>
              <a:t>НАЗВАНИЕ СЛАЙДА</a:t>
            </a:r>
          </a:p>
        </p:txBody>
      </p:sp>
      <p:cxnSp>
        <p:nvCxnSpPr>
          <p:cNvPr id="28" name="Прямая соединительная линия 27"/>
          <p:cNvCxnSpPr/>
          <p:nvPr userDrawn="1"/>
        </p:nvCxnSpPr>
        <p:spPr>
          <a:xfrm>
            <a:off x="486133" y="1169629"/>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
        <p:nvSpPr>
          <p:cNvPr id="39" name="Прямоугольник 38"/>
          <p:cNvSpPr/>
          <p:nvPr userDrawn="1"/>
        </p:nvSpPr>
        <p:spPr>
          <a:xfrm>
            <a:off x="12328716" y="2500041"/>
            <a:ext cx="252000" cy="251927"/>
          </a:xfrm>
          <a:prstGeom prst="rect">
            <a:avLst/>
          </a:prstGeom>
          <a:solidFill>
            <a:srgbClr val="008B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userDrawn="1"/>
        </p:nvSpPr>
        <p:spPr>
          <a:xfrm>
            <a:off x="12328716" y="2812760"/>
            <a:ext cx="252000" cy="251927"/>
          </a:xfrm>
          <a:prstGeom prst="rect">
            <a:avLst/>
          </a:prstGeom>
          <a:solidFill>
            <a:srgbClr val="016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userDrawn="1"/>
        </p:nvSpPr>
        <p:spPr>
          <a:xfrm>
            <a:off x="12328716" y="3125478"/>
            <a:ext cx="252000" cy="251927"/>
          </a:xfrm>
          <a:prstGeom prst="rect">
            <a:avLst/>
          </a:prstGeom>
          <a:solidFill>
            <a:srgbClr val="1B4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12644370" y="2500041"/>
            <a:ext cx="252000" cy="251927"/>
          </a:xfrm>
          <a:prstGeom prst="rect">
            <a:avLst/>
          </a:prstGeom>
          <a:solidFill>
            <a:srgbClr val="FDA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12644370" y="2812760"/>
            <a:ext cx="252000" cy="251927"/>
          </a:xfrm>
          <a:prstGeom prst="rect">
            <a:avLst/>
          </a:prstGeom>
          <a:solidFill>
            <a:srgbClr val="B2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12644370" y="3125478"/>
            <a:ext cx="252000" cy="251927"/>
          </a:xfrm>
          <a:prstGeom prst="rect">
            <a:avLst/>
          </a:prstGeom>
          <a:solidFill>
            <a:srgbClr val="893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12960024" y="2500041"/>
            <a:ext cx="252000" cy="251927"/>
          </a:xfrm>
          <a:prstGeom prst="rect">
            <a:avLst/>
          </a:prstGeom>
          <a:solidFill>
            <a:srgbClr val="5A5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12960024" y="2812760"/>
            <a:ext cx="252000" cy="251927"/>
          </a:xfrm>
          <a:prstGeom prst="rect">
            <a:avLst/>
          </a:prstGeom>
          <a:solidFill>
            <a:srgbClr val="DF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12960024" y="3125478"/>
            <a:ext cx="252000" cy="251927"/>
          </a:xfrm>
          <a:prstGeom prst="rect">
            <a:avLst/>
          </a:prstGeom>
          <a:solidFill>
            <a:srgbClr val="663C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12960024" y="3438196"/>
            <a:ext cx="252000" cy="251927"/>
          </a:xfrm>
          <a:prstGeom prst="rect">
            <a:avLst/>
          </a:prstGeom>
          <a:solidFill>
            <a:srgbClr val="64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640907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Заголовок и объект">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lvl1pPr>
              <a:defRPr>
                <a:latin typeface="Arial Narrow" panose="020B0606020202030204" pitchFamily="34" charset="0"/>
              </a:defRPr>
            </a:lvl1pPr>
          </a:lstStyle>
          <a:p>
            <a:endParaRPr lang="ru-RU"/>
          </a:p>
        </p:txBody>
      </p:sp>
      <p:sp>
        <p:nvSpPr>
          <p:cNvPr id="18" name="Номер слайда 5"/>
          <p:cNvSpPr>
            <a:spLocks noGrp="1"/>
          </p:cNvSpPr>
          <p:nvPr>
            <p:ph type="sldNum" sz="quarter" idx="14"/>
          </p:nvPr>
        </p:nvSpPr>
        <p:spPr>
          <a:xfrm>
            <a:off x="8610600" y="6356350"/>
            <a:ext cx="2743200" cy="365125"/>
          </a:xfrm>
        </p:spPr>
        <p:txBody>
          <a:bodyPr/>
          <a:lstStyle>
            <a:lvl1pPr>
              <a:defRPr b="1">
                <a:solidFill>
                  <a:srgbClr val="016061"/>
                </a:solidFill>
                <a:latin typeface="Arial Narrow" panose="020B0606020202030204" pitchFamily="34" charset="0"/>
              </a:defRPr>
            </a:lvl1pPr>
          </a:lstStyle>
          <a:p>
            <a:fld id="{487FBA72-5F94-4295-B417-E950E1EFE33B}" type="slidenum">
              <a:rPr lang="ru-RU" smtClean="0"/>
              <a:pPr/>
              <a:t>‹#›</a:t>
            </a:fld>
            <a:endParaRPr lang="ru-RU"/>
          </a:p>
        </p:txBody>
      </p:sp>
      <p:cxnSp>
        <p:nvCxnSpPr>
          <p:cNvPr id="25" name="Прямая соединительная линия 24"/>
          <p:cNvCxnSpPr/>
          <p:nvPr userDrawn="1"/>
        </p:nvCxnSpPr>
        <p:spPr>
          <a:xfrm flipH="1">
            <a:off x="502160" y="6475912"/>
            <a:ext cx="0" cy="126000"/>
          </a:xfrm>
          <a:prstGeom prst="line">
            <a:avLst/>
          </a:prstGeom>
          <a:ln w="12700">
            <a:solidFill>
              <a:srgbClr val="898989"/>
            </a:solidFill>
          </a:ln>
        </p:spPr>
        <p:style>
          <a:lnRef idx="1">
            <a:schemeClr val="accent1"/>
          </a:lnRef>
          <a:fillRef idx="0">
            <a:schemeClr val="accent1"/>
          </a:fillRef>
          <a:effectRef idx="0">
            <a:schemeClr val="accent1"/>
          </a:effectRef>
          <a:fontRef idx="minor">
            <a:schemeClr val="tx1"/>
          </a:fontRef>
        </p:style>
      </p:cxnSp>
      <p:sp>
        <p:nvSpPr>
          <p:cNvPr id="26" name="Title 1"/>
          <p:cNvSpPr>
            <a:spLocks noGrp="1"/>
          </p:cNvSpPr>
          <p:nvPr>
            <p:ph type="ctrTitle" hasCustomPrompt="1"/>
          </p:nvPr>
        </p:nvSpPr>
        <p:spPr>
          <a:xfrm>
            <a:off x="486133" y="610085"/>
            <a:ext cx="10867667" cy="539372"/>
          </a:xfrm>
        </p:spPr>
        <p:txBody>
          <a:bodyPr anchor="t">
            <a:noAutofit/>
          </a:bodyPr>
          <a:lstStyle>
            <a:lvl1pPr>
              <a:defRPr sz="3200" b="1" cap="all" baseline="0">
                <a:solidFill>
                  <a:srgbClr val="5A5C5B"/>
                </a:solidFill>
                <a:latin typeface="Arial Narrow" panose="020B0606020202030204" pitchFamily="34" charset="0"/>
              </a:defRPr>
            </a:lvl1pPr>
          </a:lstStyle>
          <a:p>
            <a:r>
              <a:rPr lang="ru-RU"/>
              <a:t>НАЗВАНИЕ СЛАЙДА</a:t>
            </a:r>
          </a:p>
        </p:txBody>
      </p:sp>
      <p:cxnSp>
        <p:nvCxnSpPr>
          <p:cNvPr id="28" name="Прямая соединительная линия 27"/>
          <p:cNvCxnSpPr/>
          <p:nvPr userDrawn="1"/>
        </p:nvCxnSpPr>
        <p:spPr>
          <a:xfrm>
            <a:off x="486133" y="1169629"/>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
        <p:nvSpPr>
          <p:cNvPr id="39" name="Прямоугольник 38"/>
          <p:cNvSpPr/>
          <p:nvPr userDrawn="1"/>
        </p:nvSpPr>
        <p:spPr>
          <a:xfrm>
            <a:off x="12328716" y="2500041"/>
            <a:ext cx="252000" cy="251927"/>
          </a:xfrm>
          <a:prstGeom prst="rect">
            <a:avLst/>
          </a:prstGeom>
          <a:solidFill>
            <a:srgbClr val="008B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userDrawn="1"/>
        </p:nvSpPr>
        <p:spPr>
          <a:xfrm>
            <a:off x="12328716" y="2812760"/>
            <a:ext cx="252000" cy="251927"/>
          </a:xfrm>
          <a:prstGeom prst="rect">
            <a:avLst/>
          </a:prstGeom>
          <a:solidFill>
            <a:srgbClr val="016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userDrawn="1"/>
        </p:nvSpPr>
        <p:spPr>
          <a:xfrm>
            <a:off x="12328716" y="3125478"/>
            <a:ext cx="252000" cy="251927"/>
          </a:xfrm>
          <a:prstGeom prst="rect">
            <a:avLst/>
          </a:prstGeom>
          <a:solidFill>
            <a:srgbClr val="1B4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12644370" y="2500041"/>
            <a:ext cx="252000" cy="251927"/>
          </a:xfrm>
          <a:prstGeom prst="rect">
            <a:avLst/>
          </a:prstGeom>
          <a:solidFill>
            <a:srgbClr val="FDA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12644370" y="2812760"/>
            <a:ext cx="252000" cy="251927"/>
          </a:xfrm>
          <a:prstGeom prst="rect">
            <a:avLst/>
          </a:prstGeom>
          <a:solidFill>
            <a:srgbClr val="B2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12644370" y="3125478"/>
            <a:ext cx="252000" cy="251927"/>
          </a:xfrm>
          <a:prstGeom prst="rect">
            <a:avLst/>
          </a:prstGeom>
          <a:solidFill>
            <a:srgbClr val="893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12960024" y="2500041"/>
            <a:ext cx="252000" cy="251927"/>
          </a:xfrm>
          <a:prstGeom prst="rect">
            <a:avLst/>
          </a:prstGeom>
          <a:solidFill>
            <a:srgbClr val="5A5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12960024" y="2812760"/>
            <a:ext cx="252000" cy="251927"/>
          </a:xfrm>
          <a:prstGeom prst="rect">
            <a:avLst/>
          </a:prstGeom>
          <a:solidFill>
            <a:srgbClr val="DF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12960024" y="3125478"/>
            <a:ext cx="252000" cy="251927"/>
          </a:xfrm>
          <a:prstGeom prst="rect">
            <a:avLst/>
          </a:prstGeom>
          <a:solidFill>
            <a:srgbClr val="663C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12960024" y="3438196"/>
            <a:ext cx="252000" cy="251927"/>
          </a:xfrm>
          <a:prstGeom prst="rect">
            <a:avLst/>
          </a:prstGeom>
          <a:solidFill>
            <a:srgbClr val="64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49" name="Прямая соединительная линия 48"/>
          <p:cNvCxnSpPr/>
          <p:nvPr userDrawn="1"/>
        </p:nvCxnSpPr>
        <p:spPr>
          <a:xfrm>
            <a:off x="486133" y="583189"/>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46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Заголовок и объект">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lvl1pPr>
              <a:defRPr>
                <a:latin typeface="Arial Narrow" panose="020B0606020202030204" pitchFamily="34" charset="0"/>
              </a:defRPr>
            </a:lvl1pPr>
          </a:lstStyle>
          <a:p>
            <a:endParaRPr lang="ru-RU"/>
          </a:p>
        </p:txBody>
      </p:sp>
      <p:sp>
        <p:nvSpPr>
          <p:cNvPr id="18" name="Номер слайда 5"/>
          <p:cNvSpPr>
            <a:spLocks noGrp="1"/>
          </p:cNvSpPr>
          <p:nvPr>
            <p:ph type="sldNum" sz="quarter" idx="14"/>
          </p:nvPr>
        </p:nvSpPr>
        <p:spPr>
          <a:xfrm>
            <a:off x="8610600" y="6356350"/>
            <a:ext cx="2743200" cy="365125"/>
          </a:xfrm>
        </p:spPr>
        <p:txBody>
          <a:bodyPr/>
          <a:lstStyle>
            <a:lvl1pPr>
              <a:defRPr b="1">
                <a:solidFill>
                  <a:srgbClr val="016061"/>
                </a:solidFill>
                <a:latin typeface="Arial Narrow" panose="020B0606020202030204" pitchFamily="34" charset="0"/>
              </a:defRPr>
            </a:lvl1pPr>
          </a:lstStyle>
          <a:p>
            <a:fld id="{487FBA72-5F94-4295-B417-E950E1EFE33B}" type="slidenum">
              <a:rPr lang="ru-RU" smtClean="0"/>
              <a:pPr/>
              <a:t>‹#›</a:t>
            </a:fld>
            <a:endParaRPr lang="ru-RU"/>
          </a:p>
        </p:txBody>
      </p:sp>
      <p:cxnSp>
        <p:nvCxnSpPr>
          <p:cNvPr id="25" name="Прямая соединительная линия 24"/>
          <p:cNvCxnSpPr/>
          <p:nvPr userDrawn="1"/>
        </p:nvCxnSpPr>
        <p:spPr>
          <a:xfrm flipH="1">
            <a:off x="502160" y="6475912"/>
            <a:ext cx="0" cy="126000"/>
          </a:xfrm>
          <a:prstGeom prst="line">
            <a:avLst/>
          </a:prstGeom>
          <a:ln w="12700">
            <a:solidFill>
              <a:srgbClr val="898989"/>
            </a:solidFill>
          </a:ln>
        </p:spPr>
        <p:style>
          <a:lnRef idx="1">
            <a:schemeClr val="accent1"/>
          </a:lnRef>
          <a:fillRef idx="0">
            <a:schemeClr val="accent1"/>
          </a:fillRef>
          <a:effectRef idx="0">
            <a:schemeClr val="accent1"/>
          </a:effectRef>
          <a:fontRef idx="minor">
            <a:schemeClr val="tx1"/>
          </a:fontRef>
        </p:style>
      </p:cxnSp>
      <p:sp>
        <p:nvSpPr>
          <p:cNvPr id="26" name="Title 1"/>
          <p:cNvSpPr>
            <a:spLocks noGrp="1"/>
          </p:cNvSpPr>
          <p:nvPr>
            <p:ph type="ctrTitle" hasCustomPrompt="1"/>
          </p:nvPr>
        </p:nvSpPr>
        <p:spPr>
          <a:xfrm>
            <a:off x="486133" y="610085"/>
            <a:ext cx="10867667" cy="539372"/>
          </a:xfrm>
        </p:spPr>
        <p:txBody>
          <a:bodyPr anchor="t">
            <a:noAutofit/>
          </a:bodyPr>
          <a:lstStyle>
            <a:lvl1pPr>
              <a:defRPr sz="3200" b="1" cap="all" baseline="0">
                <a:solidFill>
                  <a:srgbClr val="5A5C5B"/>
                </a:solidFill>
                <a:latin typeface="Arial Narrow" panose="020B0606020202030204" pitchFamily="34" charset="0"/>
              </a:defRPr>
            </a:lvl1pPr>
          </a:lstStyle>
          <a:p>
            <a:r>
              <a:rPr lang="ru-RU"/>
              <a:t>НАЗВАНИЕ СЛАЙДА</a:t>
            </a:r>
          </a:p>
        </p:txBody>
      </p:sp>
      <p:cxnSp>
        <p:nvCxnSpPr>
          <p:cNvPr id="28" name="Прямая соединительная линия 27"/>
          <p:cNvCxnSpPr/>
          <p:nvPr userDrawn="1"/>
        </p:nvCxnSpPr>
        <p:spPr>
          <a:xfrm>
            <a:off x="486133" y="1169629"/>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
        <p:nvSpPr>
          <p:cNvPr id="39" name="Прямоугольник 38"/>
          <p:cNvSpPr/>
          <p:nvPr userDrawn="1"/>
        </p:nvSpPr>
        <p:spPr>
          <a:xfrm>
            <a:off x="12328716" y="2500041"/>
            <a:ext cx="252000" cy="251927"/>
          </a:xfrm>
          <a:prstGeom prst="rect">
            <a:avLst/>
          </a:prstGeom>
          <a:solidFill>
            <a:srgbClr val="008B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userDrawn="1"/>
        </p:nvSpPr>
        <p:spPr>
          <a:xfrm>
            <a:off x="12328716" y="2812760"/>
            <a:ext cx="252000" cy="251927"/>
          </a:xfrm>
          <a:prstGeom prst="rect">
            <a:avLst/>
          </a:prstGeom>
          <a:solidFill>
            <a:srgbClr val="016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userDrawn="1"/>
        </p:nvSpPr>
        <p:spPr>
          <a:xfrm>
            <a:off x="12328716" y="3125478"/>
            <a:ext cx="252000" cy="251927"/>
          </a:xfrm>
          <a:prstGeom prst="rect">
            <a:avLst/>
          </a:prstGeom>
          <a:solidFill>
            <a:srgbClr val="1B4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12644370" y="2500041"/>
            <a:ext cx="252000" cy="251927"/>
          </a:xfrm>
          <a:prstGeom prst="rect">
            <a:avLst/>
          </a:prstGeom>
          <a:solidFill>
            <a:srgbClr val="FDA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12644370" y="2812760"/>
            <a:ext cx="252000" cy="251927"/>
          </a:xfrm>
          <a:prstGeom prst="rect">
            <a:avLst/>
          </a:prstGeom>
          <a:solidFill>
            <a:srgbClr val="B2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12644370" y="3125478"/>
            <a:ext cx="252000" cy="251927"/>
          </a:xfrm>
          <a:prstGeom prst="rect">
            <a:avLst/>
          </a:prstGeom>
          <a:solidFill>
            <a:srgbClr val="893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12960024" y="2500041"/>
            <a:ext cx="252000" cy="251927"/>
          </a:xfrm>
          <a:prstGeom prst="rect">
            <a:avLst/>
          </a:prstGeom>
          <a:solidFill>
            <a:srgbClr val="5A5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12960024" y="2812760"/>
            <a:ext cx="252000" cy="251927"/>
          </a:xfrm>
          <a:prstGeom prst="rect">
            <a:avLst/>
          </a:prstGeom>
          <a:solidFill>
            <a:srgbClr val="DF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12960024" y="3125478"/>
            <a:ext cx="252000" cy="251927"/>
          </a:xfrm>
          <a:prstGeom prst="rect">
            <a:avLst/>
          </a:prstGeom>
          <a:solidFill>
            <a:srgbClr val="663C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12960024" y="3438196"/>
            <a:ext cx="252000" cy="251927"/>
          </a:xfrm>
          <a:prstGeom prst="rect">
            <a:avLst/>
          </a:prstGeom>
          <a:solidFill>
            <a:srgbClr val="64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915206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Заголовок и объект">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lvl1pPr>
              <a:defRPr>
                <a:latin typeface="Arial Narrow" panose="020B0606020202030204" pitchFamily="34" charset="0"/>
              </a:defRPr>
            </a:lvl1pPr>
          </a:lstStyle>
          <a:p>
            <a:endParaRPr lang="ru-RU"/>
          </a:p>
        </p:txBody>
      </p:sp>
      <p:sp>
        <p:nvSpPr>
          <p:cNvPr id="18" name="Номер слайда 5"/>
          <p:cNvSpPr>
            <a:spLocks noGrp="1"/>
          </p:cNvSpPr>
          <p:nvPr>
            <p:ph type="sldNum" sz="quarter" idx="14"/>
          </p:nvPr>
        </p:nvSpPr>
        <p:spPr>
          <a:xfrm>
            <a:off x="8610600" y="6356350"/>
            <a:ext cx="2743200" cy="365125"/>
          </a:xfrm>
        </p:spPr>
        <p:txBody>
          <a:bodyPr/>
          <a:lstStyle>
            <a:lvl1pPr>
              <a:defRPr b="1">
                <a:solidFill>
                  <a:srgbClr val="016061"/>
                </a:solidFill>
                <a:latin typeface="Arial Narrow" panose="020B0606020202030204" pitchFamily="34" charset="0"/>
              </a:defRPr>
            </a:lvl1pPr>
          </a:lstStyle>
          <a:p>
            <a:fld id="{487FBA72-5F94-4295-B417-E950E1EFE33B}" type="slidenum">
              <a:rPr lang="ru-RU" smtClean="0"/>
              <a:pPr/>
              <a:t>‹#›</a:t>
            </a:fld>
            <a:endParaRPr lang="ru-RU"/>
          </a:p>
        </p:txBody>
      </p:sp>
      <p:cxnSp>
        <p:nvCxnSpPr>
          <p:cNvPr id="25" name="Прямая соединительная линия 24"/>
          <p:cNvCxnSpPr/>
          <p:nvPr userDrawn="1"/>
        </p:nvCxnSpPr>
        <p:spPr>
          <a:xfrm flipH="1">
            <a:off x="502160" y="6475912"/>
            <a:ext cx="0" cy="126000"/>
          </a:xfrm>
          <a:prstGeom prst="line">
            <a:avLst/>
          </a:prstGeom>
          <a:ln w="12700">
            <a:solidFill>
              <a:srgbClr val="898989"/>
            </a:solidFill>
          </a:ln>
        </p:spPr>
        <p:style>
          <a:lnRef idx="1">
            <a:schemeClr val="accent1"/>
          </a:lnRef>
          <a:fillRef idx="0">
            <a:schemeClr val="accent1"/>
          </a:fillRef>
          <a:effectRef idx="0">
            <a:schemeClr val="accent1"/>
          </a:effectRef>
          <a:fontRef idx="minor">
            <a:schemeClr val="tx1"/>
          </a:fontRef>
        </p:style>
      </p:cxnSp>
      <p:sp>
        <p:nvSpPr>
          <p:cNvPr id="26" name="Title 1"/>
          <p:cNvSpPr>
            <a:spLocks noGrp="1"/>
          </p:cNvSpPr>
          <p:nvPr>
            <p:ph type="ctrTitle" hasCustomPrompt="1"/>
          </p:nvPr>
        </p:nvSpPr>
        <p:spPr>
          <a:xfrm>
            <a:off x="486133" y="610085"/>
            <a:ext cx="10867667" cy="539372"/>
          </a:xfrm>
        </p:spPr>
        <p:txBody>
          <a:bodyPr anchor="t">
            <a:noAutofit/>
          </a:bodyPr>
          <a:lstStyle>
            <a:lvl1pPr>
              <a:defRPr sz="3200" b="1" cap="all" baseline="0">
                <a:solidFill>
                  <a:srgbClr val="5A5C5B"/>
                </a:solidFill>
                <a:latin typeface="Arial Narrow" panose="020B0606020202030204" pitchFamily="34" charset="0"/>
              </a:defRPr>
            </a:lvl1pPr>
          </a:lstStyle>
          <a:p>
            <a:r>
              <a:rPr lang="ru-RU"/>
              <a:t>НАЗВАНИЕ СЛАЙДА</a:t>
            </a:r>
          </a:p>
        </p:txBody>
      </p:sp>
      <p:cxnSp>
        <p:nvCxnSpPr>
          <p:cNvPr id="28" name="Прямая соединительная линия 27"/>
          <p:cNvCxnSpPr/>
          <p:nvPr userDrawn="1"/>
        </p:nvCxnSpPr>
        <p:spPr>
          <a:xfrm>
            <a:off x="486133" y="1169629"/>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
        <p:nvSpPr>
          <p:cNvPr id="39" name="Прямоугольник 38"/>
          <p:cNvSpPr/>
          <p:nvPr userDrawn="1"/>
        </p:nvSpPr>
        <p:spPr>
          <a:xfrm>
            <a:off x="12328716" y="2500041"/>
            <a:ext cx="252000" cy="251927"/>
          </a:xfrm>
          <a:prstGeom prst="rect">
            <a:avLst/>
          </a:prstGeom>
          <a:solidFill>
            <a:srgbClr val="008B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userDrawn="1"/>
        </p:nvSpPr>
        <p:spPr>
          <a:xfrm>
            <a:off x="12328716" y="2812760"/>
            <a:ext cx="252000" cy="251927"/>
          </a:xfrm>
          <a:prstGeom prst="rect">
            <a:avLst/>
          </a:prstGeom>
          <a:solidFill>
            <a:srgbClr val="016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userDrawn="1"/>
        </p:nvSpPr>
        <p:spPr>
          <a:xfrm>
            <a:off x="12328716" y="3125478"/>
            <a:ext cx="252000" cy="251927"/>
          </a:xfrm>
          <a:prstGeom prst="rect">
            <a:avLst/>
          </a:prstGeom>
          <a:solidFill>
            <a:srgbClr val="1B4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12644370" y="2500041"/>
            <a:ext cx="252000" cy="251927"/>
          </a:xfrm>
          <a:prstGeom prst="rect">
            <a:avLst/>
          </a:prstGeom>
          <a:solidFill>
            <a:srgbClr val="FDA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12644370" y="2812760"/>
            <a:ext cx="252000" cy="251927"/>
          </a:xfrm>
          <a:prstGeom prst="rect">
            <a:avLst/>
          </a:prstGeom>
          <a:solidFill>
            <a:srgbClr val="B2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12644370" y="3125478"/>
            <a:ext cx="252000" cy="251927"/>
          </a:xfrm>
          <a:prstGeom prst="rect">
            <a:avLst/>
          </a:prstGeom>
          <a:solidFill>
            <a:srgbClr val="893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12960024" y="2500041"/>
            <a:ext cx="252000" cy="251927"/>
          </a:xfrm>
          <a:prstGeom prst="rect">
            <a:avLst/>
          </a:prstGeom>
          <a:solidFill>
            <a:srgbClr val="5A5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12960024" y="2812760"/>
            <a:ext cx="252000" cy="251927"/>
          </a:xfrm>
          <a:prstGeom prst="rect">
            <a:avLst/>
          </a:prstGeom>
          <a:solidFill>
            <a:srgbClr val="DF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12960024" y="3125478"/>
            <a:ext cx="252000" cy="251927"/>
          </a:xfrm>
          <a:prstGeom prst="rect">
            <a:avLst/>
          </a:prstGeom>
          <a:solidFill>
            <a:srgbClr val="663C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12960024" y="3438196"/>
            <a:ext cx="252000" cy="251927"/>
          </a:xfrm>
          <a:prstGeom prst="rect">
            <a:avLst/>
          </a:prstGeom>
          <a:solidFill>
            <a:srgbClr val="64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531328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Заголовок и объект">
    <p:spTree>
      <p:nvGrpSpPr>
        <p:cNvPr id="1" name=""/>
        <p:cNvGrpSpPr/>
        <p:nvPr/>
      </p:nvGrpSpPr>
      <p:grpSpPr>
        <a:xfrm>
          <a:off x="0" y="0"/>
          <a:ext cx="0" cy="0"/>
          <a:chOff x="0" y="0"/>
          <a:chExt cx="0" cy="0"/>
        </a:xfrm>
      </p:grpSpPr>
      <p:sp>
        <p:nvSpPr>
          <p:cNvPr id="5" name="Нижний колонтитул 4"/>
          <p:cNvSpPr>
            <a:spLocks noGrp="1"/>
          </p:cNvSpPr>
          <p:nvPr>
            <p:ph type="ftr" sz="quarter" idx="11"/>
          </p:nvPr>
        </p:nvSpPr>
        <p:spPr/>
        <p:txBody>
          <a:bodyPr/>
          <a:lstStyle>
            <a:lvl1pPr>
              <a:defRPr>
                <a:latin typeface="Arial Narrow" panose="020B0606020202030204" pitchFamily="34" charset="0"/>
              </a:defRPr>
            </a:lvl1pPr>
          </a:lstStyle>
          <a:p>
            <a:endParaRPr lang="ru-RU"/>
          </a:p>
        </p:txBody>
      </p:sp>
      <p:sp>
        <p:nvSpPr>
          <p:cNvPr id="18" name="Номер слайда 5"/>
          <p:cNvSpPr>
            <a:spLocks noGrp="1"/>
          </p:cNvSpPr>
          <p:nvPr>
            <p:ph type="sldNum" sz="quarter" idx="14"/>
          </p:nvPr>
        </p:nvSpPr>
        <p:spPr>
          <a:xfrm>
            <a:off x="8610600" y="6356350"/>
            <a:ext cx="2743200" cy="365125"/>
          </a:xfrm>
        </p:spPr>
        <p:txBody>
          <a:bodyPr/>
          <a:lstStyle>
            <a:lvl1pPr>
              <a:defRPr b="1">
                <a:solidFill>
                  <a:srgbClr val="016061"/>
                </a:solidFill>
                <a:latin typeface="Arial Narrow" panose="020B0606020202030204" pitchFamily="34" charset="0"/>
              </a:defRPr>
            </a:lvl1pPr>
          </a:lstStyle>
          <a:p>
            <a:fld id="{487FBA72-5F94-4295-B417-E950E1EFE33B}" type="slidenum">
              <a:rPr lang="ru-RU" smtClean="0"/>
              <a:pPr/>
              <a:t>‹#›</a:t>
            </a:fld>
            <a:endParaRPr lang="ru-RU"/>
          </a:p>
        </p:txBody>
      </p:sp>
      <p:cxnSp>
        <p:nvCxnSpPr>
          <p:cNvPr id="25" name="Прямая соединительная линия 24"/>
          <p:cNvCxnSpPr/>
          <p:nvPr userDrawn="1"/>
        </p:nvCxnSpPr>
        <p:spPr>
          <a:xfrm flipH="1">
            <a:off x="502160" y="6475912"/>
            <a:ext cx="0" cy="126000"/>
          </a:xfrm>
          <a:prstGeom prst="line">
            <a:avLst/>
          </a:prstGeom>
          <a:ln w="12700">
            <a:solidFill>
              <a:srgbClr val="898989"/>
            </a:solidFill>
          </a:ln>
        </p:spPr>
        <p:style>
          <a:lnRef idx="1">
            <a:schemeClr val="accent1"/>
          </a:lnRef>
          <a:fillRef idx="0">
            <a:schemeClr val="accent1"/>
          </a:fillRef>
          <a:effectRef idx="0">
            <a:schemeClr val="accent1"/>
          </a:effectRef>
          <a:fontRef idx="minor">
            <a:schemeClr val="tx1"/>
          </a:fontRef>
        </p:style>
      </p:cxnSp>
      <p:sp>
        <p:nvSpPr>
          <p:cNvPr id="39" name="Прямоугольник 38"/>
          <p:cNvSpPr/>
          <p:nvPr userDrawn="1"/>
        </p:nvSpPr>
        <p:spPr>
          <a:xfrm>
            <a:off x="12328716" y="2500041"/>
            <a:ext cx="252000" cy="251927"/>
          </a:xfrm>
          <a:prstGeom prst="rect">
            <a:avLst/>
          </a:prstGeom>
          <a:solidFill>
            <a:srgbClr val="008B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Прямоугольник 39"/>
          <p:cNvSpPr/>
          <p:nvPr userDrawn="1"/>
        </p:nvSpPr>
        <p:spPr>
          <a:xfrm>
            <a:off x="12328716" y="2812760"/>
            <a:ext cx="252000" cy="251927"/>
          </a:xfrm>
          <a:prstGeom prst="rect">
            <a:avLst/>
          </a:prstGeom>
          <a:solidFill>
            <a:srgbClr val="0160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Прямоугольник 40"/>
          <p:cNvSpPr/>
          <p:nvPr userDrawn="1"/>
        </p:nvSpPr>
        <p:spPr>
          <a:xfrm>
            <a:off x="12328716" y="3125478"/>
            <a:ext cx="252000" cy="251927"/>
          </a:xfrm>
          <a:prstGeom prst="rect">
            <a:avLst/>
          </a:prstGeom>
          <a:solidFill>
            <a:srgbClr val="1B4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Прямоугольник 41"/>
          <p:cNvSpPr/>
          <p:nvPr userDrawn="1"/>
        </p:nvSpPr>
        <p:spPr>
          <a:xfrm>
            <a:off x="12644370" y="2500041"/>
            <a:ext cx="252000" cy="251927"/>
          </a:xfrm>
          <a:prstGeom prst="rect">
            <a:avLst/>
          </a:prstGeom>
          <a:solidFill>
            <a:srgbClr val="FDA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Прямоугольник 42"/>
          <p:cNvSpPr/>
          <p:nvPr userDrawn="1"/>
        </p:nvSpPr>
        <p:spPr>
          <a:xfrm>
            <a:off x="12644370" y="2812760"/>
            <a:ext cx="252000" cy="251927"/>
          </a:xfrm>
          <a:prstGeom prst="rect">
            <a:avLst/>
          </a:prstGeom>
          <a:solidFill>
            <a:srgbClr val="B2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Прямоугольник 43"/>
          <p:cNvSpPr/>
          <p:nvPr userDrawn="1"/>
        </p:nvSpPr>
        <p:spPr>
          <a:xfrm>
            <a:off x="12644370" y="3125478"/>
            <a:ext cx="252000" cy="251927"/>
          </a:xfrm>
          <a:prstGeom prst="rect">
            <a:avLst/>
          </a:prstGeom>
          <a:solidFill>
            <a:srgbClr val="893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Прямоугольник 44"/>
          <p:cNvSpPr/>
          <p:nvPr userDrawn="1"/>
        </p:nvSpPr>
        <p:spPr>
          <a:xfrm>
            <a:off x="12960024" y="2500041"/>
            <a:ext cx="252000" cy="251927"/>
          </a:xfrm>
          <a:prstGeom prst="rect">
            <a:avLst/>
          </a:prstGeom>
          <a:solidFill>
            <a:srgbClr val="5A5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Прямоугольник 45"/>
          <p:cNvSpPr/>
          <p:nvPr userDrawn="1"/>
        </p:nvSpPr>
        <p:spPr>
          <a:xfrm>
            <a:off x="12960024" y="2812760"/>
            <a:ext cx="252000" cy="251927"/>
          </a:xfrm>
          <a:prstGeom prst="rect">
            <a:avLst/>
          </a:prstGeom>
          <a:solidFill>
            <a:srgbClr val="DF2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Прямоугольник 46"/>
          <p:cNvSpPr/>
          <p:nvPr userDrawn="1"/>
        </p:nvSpPr>
        <p:spPr>
          <a:xfrm>
            <a:off x="12960024" y="3125478"/>
            <a:ext cx="252000" cy="251927"/>
          </a:xfrm>
          <a:prstGeom prst="rect">
            <a:avLst/>
          </a:prstGeom>
          <a:solidFill>
            <a:srgbClr val="663C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Прямоугольник 47"/>
          <p:cNvSpPr/>
          <p:nvPr userDrawn="1"/>
        </p:nvSpPr>
        <p:spPr>
          <a:xfrm>
            <a:off x="12960024" y="3438196"/>
            <a:ext cx="252000" cy="251927"/>
          </a:xfrm>
          <a:prstGeom prst="rect">
            <a:avLst/>
          </a:prstGeom>
          <a:solidFill>
            <a:srgbClr val="641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4" name="Прямая соединительная линия 23"/>
          <p:cNvCxnSpPr/>
          <p:nvPr userDrawn="1"/>
        </p:nvCxnSpPr>
        <p:spPr>
          <a:xfrm>
            <a:off x="486133" y="3509416"/>
            <a:ext cx="10872000" cy="0"/>
          </a:xfrm>
          <a:prstGeom prst="line">
            <a:avLst/>
          </a:prstGeom>
          <a:ln w="38100">
            <a:solidFill>
              <a:srgbClr val="016061"/>
            </a:solidFill>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ctrTitle" hasCustomPrompt="1"/>
          </p:nvPr>
        </p:nvSpPr>
        <p:spPr>
          <a:xfrm>
            <a:off x="486133" y="2938723"/>
            <a:ext cx="10867667" cy="539372"/>
          </a:xfrm>
        </p:spPr>
        <p:txBody>
          <a:bodyPr anchor="t">
            <a:noAutofit/>
          </a:bodyPr>
          <a:lstStyle>
            <a:lvl1pPr>
              <a:defRPr sz="3200" b="1" cap="all" baseline="0">
                <a:solidFill>
                  <a:srgbClr val="5A5C5B"/>
                </a:solidFill>
                <a:latin typeface="Arial Narrow" panose="020B0606020202030204" pitchFamily="34" charset="0"/>
              </a:defRPr>
            </a:lvl1pPr>
          </a:lstStyle>
          <a:p>
            <a:r>
              <a:rPr lang="ru-RU"/>
              <a:t>НАЗВАНИЕ СЛАЙДА</a:t>
            </a:r>
          </a:p>
        </p:txBody>
      </p:sp>
    </p:spTree>
    <p:extLst>
      <p:ext uri="{BB962C8B-B14F-4D97-AF65-F5344CB8AC3E}">
        <p14:creationId xmlns:p14="http://schemas.microsoft.com/office/powerpoint/2010/main" val="31989642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6.xml"/><Relationship Id="rId13" Type="http://schemas.openxmlformats.org/officeDocument/2006/relationships/tags" Target="../tags/tag11.xml"/><Relationship Id="rId18" Type="http://schemas.openxmlformats.org/officeDocument/2006/relationships/tags" Target="../tags/tag16.xml"/><Relationship Id="rId3" Type="http://schemas.openxmlformats.org/officeDocument/2006/relationships/slideLayout" Target="../slideLayouts/slideLayout20.xml"/><Relationship Id="rId21" Type="http://schemas.openxmlformats.org/officeDocument/2006/relationships/tags" Target="../tags/tag19.xml"/><Relationship Id="rId7" Type="http://schemas.openxmlformats.org/officeDocument/2006/relationships/tags" Target="../tags/tag5.xml"/><Relationship Id="rId12" Type="http://schemas.openxmlformats.org/officeDocument/2006/relationships/tags" Target="../tags/tag10.xml"/><Relationship Id="rId17" Type="http://schemas.openxmlformats.org/officeDocument/2006/relationships/tags" Target="../tags/tag15.xml"/><Relationship Id="rId2" Type="http://schemas.openxmlformats.org/officeDocument/2006/relationships/slideLayout" Target="../slideLayouts/slideLayout19.xml"/><Relationship Id="rId16" Type="http://schemas.openxmlformats.org/officeDocument/2006/relationships/tags" Target="../tags/tag14.xml"/><Relationship Id="rId20" Type="http://schemas.openxmlformats.org/officeDocument/2006/relationships/tags" Target="../tags/tag18.xml"/><Relationship Id="rId1" Type="http://schemas.openxmlformats.org/officeDocument/2006/relationships/slideLayout" Target="../slideLayouts/slideLayout18.xml"/><Relationship Id="rId6" Type="http://schemas.openxmlformats.org/officeDocument/2006/relationships/tags" Target="../tags/tag4.xml"/><Relationship Id="rId11" Type="http://schemas.openxmlformats.org/officeDocument/2006/relationships/tags" Target="../tags/tag9.xml"/><Relationship Id="rId24" Type="http://schemas.openxmlformats.org/officeDocument/2006/relationships/image" Target="../media/image2.emf"/><Relationship Id="rId5" Type="http://schemas.openxmlformats.org/officeDocument/2006/relationships/theme" Target="../theme/theme3.xml"/><Relationship Id="rId15" Type="http://schemas.openxmlformats.org/officeDocument/2006/relationships/tags" Target="../tags/tag13.xml"/><Relationship Id="rId23" Type="http://schemas.openxmlformats.org/officeDocument/2006/relationships/oleObject" Target="../embeddings/oleObject2.bin"/><Relationship Id="rId10" Type="http://schemas.openxmlformats.org/officeDocument/2006/relationships/tags" Target="../tags/tag8.xml"/><Relationship Id="rId19" Type="http://schemas.openxmlformats.org/officeDocument/2006/relationships/tags" Target="../tags/tag17.xml"/><Relationship Id="rId4" Type="http://schemas.openxmlformats.org/officeDocument/2006/relationships/slideLayout" Target="../slideLayouts/slideLayout21.xml"/><Relationship Id="rId9" Type="http://schemas.openxmlformats.org/officeDocument/2006/relationships/tags" Target="../tags/tag7.xml"/><Relationship Id="rId14" Type="http://schemas.openxmlformats.org/officeDocument/2006/relationships/tags" Target="../tags/tag12.xml"/><Relationship Id="rId22" Type="http://schemas.openxmlformats.org/officeDocument/2006/relationships/tags" Target="../tags/tag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Объект 4" hidden="1"/>
          <p:cNvGraphicFramePr>
            <a:graphicFrameLocks noChangeAspect="1"/>
          </p:cNvGraphicFramePr>
          <p:nvPr>
            <p:custDataLst>
              <p:tags r:id="rId3"/>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5" name="Объект 4" hidden="1"/>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2" name="Заголовок 1"/>
          <p:cNvSpPr>
            <a:spLocks noGrp="1"/>
          </p:cNvSpPr>
          <p:nvPr>
            <p:ph type="title"/>
          </p:nvPr>
        </p:nvSpPr>
        <p:spPr>
          <a:xfrm>
            <a:off x="383118" y="188641"/>
            <a:ext cx="11413757" cy="610499"/>
          </a:xfrm>
          <a:prstGeom prst="rect">
            <a:avLst/>
          </a:prstGeom>
        </p:spPr>
        <p:txBody>
          <a:bodyPr vert="horz" lIns="0" tIns="0" rIns="0" bIns="0" rtlCol="0" anchor="b" anchorCtr="0">
            <a:noAutofit/>
          </a:bodyPr>
          <a:lstStyle/>
          <a:p>
            <a:r>
              <a:rPr lang="ru-RU"/>
              <a:t>Образец заголовка</a:t>
            </a:r>
          </a:p>
        </p:txBody>
      </p:sp>
      <p:sp>
        <p:nvSpPr>
          <p:cNvPr id="3" name="Текст 2"/>
          <p:cNvSpPr>
            <a:spLocks noGrp="1"/>
          </p:cNvSpPr>
          <p:nvPr>
            <p:ph type="body" idx="1"/>
          </p:nvPr>
        </p:nvSpPr>
        <p:spPr>
          <a:xfrm>
            <a:off x="383119" y="1268412"/>
            <a:ext cx="11425765" cy="5060951"/>
          </a:xfrm>
          <a:prstGeom prst="rect">
            <a:avLst/>
          </a:prstGeom>
        </p:spPr>
        <p:txBody>
          <a:bodyPr vert="horz" lIns="0" tIns="0" rIns="0" bIns="0" rtlCol="0">
            <a:noAutofit/>
          </a:bodyPr>
          <a:lstStyle/>
          <a:p>
            <a:pPr lvl="0"/>
            <a:r>
              <a:rPr lang="ru-RU"/>
              <a:t>Образец текста</a:t>
            </a:r>
          </a:p>
          <a:p>
            <a:pPr lvl="1"/>
            <a:r>
              <a:rPr lang="ru-RU"/>
              <a:t>Первый уровень</a:t>
            </a:r>
          </a:p>
          <a:p>
            <a:pPr lvl="2"/>
            <a:r>
              <a:rPr lang="ru-RU"/>
              <a:t>Второй уровень</a:t>
            </a:r>
          </a:p>
        </p:txBody>
      </p:sp>
      <p:cxnSp>
        <p:nvCxnSpPr>
          <p:cNvPr id="8" name="Прямая соединительная линия 7"/>
          <p:cNvCxnSpPr/>
          <p:nvPr/>
        </p:nvCxnSpPr>
        <p:spPr>
          <a:xfrm>
            <a:off x="383118" y="1011208"/>
            <a:ext cx="1141375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a:off x="11517813" y="6535169"/>
            <a:ext cx="0" cy="10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Прямоугольник 10"/>
          <p:cNvSpPr/>
          <p:nvPr/>
        </p:nvSpPr>
        <p:spPr>
          <a:xfrm>
            <a:off x="11629697" y="6503915"/>
            <a:ext cx="288032" cy="161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fld id="{AF528B6D-1001-487C-8FFE-85B114390330}" type="slidenum">
              <a:rPr lang="ru-RU" sz="1333" b="1" smtClean="0">
                <a:solidFill>
                  <a:srgbClr val="3C3C3C"/>
                </a:solidFill>
              </a:rPr>
              <a:pPr/>
              <a:t>‹#›</a:t>
            </a:fld>
            <a:endParaRPr lang="ru-RU" sz="1333" b="1">
              <a:solidFill>
                <a:srgbClr val="3C3C3C"/>
              </a:solidFill>
            </a:endParaRPr>
          </a:p>
        </p:txBody>
      </p:sp>
      <p:sp>
        <p:nvSpPr>
          <p:cNvPr id="13" name="LogoEng" hidden="1"/>
          <p:cNvSpPr/>
          <p:nvPr/>
        </p:nvSpPr>
        <p:spPr>
          <a:xfrm>
            <a:off x="7246933" y="6500048"/>
            <a:ext cx="4200000" cy="162000"/>
          </a:xfrm>
          <a:prstGeom prst="rect">
            <a:avLst/>
          </a:prstGeom>
        </p:spPr>
        <p:txBody>
          <a:bodyPr vert="horz" lIns="0" tIns="0" rIns="0" bIns="0" rtlCol="0" anchor="ctr">
            <a:noAutofit/>
          </a:bodyPr>
          <a:lstStyle/>
          <a:p>
            <a:pPr algn="r"/>
            <a:r>
              <a:rPr lang="en-US" sz="1333">
                <a:solidFill>
                  <a:srgbClr val="706F6F"/>
                </a:solidFill>
              </a:rPr>
              <a:t>Gazprom Neft</a:t>
            </a:r>
            <a:endParaRPr lang="ru-RU" sz="1333">
              <a:solidFill>
                <a:srgbClr val="706F6F"/>
              </a:solidFill>
            </a:endParaRPr>
          </a:p>
        </p:txBody>
      </p:sp>
      <p:sp>
        <p:nvSpPr>
          <p:cNvPr id="4" name="Footer"/>
          <p:cNvSpPr/>
          <p:nvPr/>
        </p:nvSpPr>
        <p:spPr>
          <a:xfrm>
            <a:off x="396873" y="6499447"/>
            <a:ext cx="6720000" cy="165600"/>
          </a:xfrm>
          <a:prstGeom prst="rect">
            <a:avLst/>
          </a:prstGeom>
        </p:spPr>
        <p:txBody>
          <a:bodyPr vert="horz" lIns="0" tIns="0" rIns="0" bIns="0" rtlCol="0" anchor="t">
            <a:normAutofit fontScale="92500" lnSpcReduction="10000"/>
          </a:bodyPr>
          <a:lstStyle/>
          <a:p>
            <a:endParaRPr lang="ru-RU" sz="1333">
              <a:solidFill>
                <a:srgbClr val="706F6F"/>
              </a:solidFill>
            </a:endParaRPr>
          </a:p>
        </p:txBody>
      </p:sp>
    </p:spTree>
    <p:extLst>
      <p:ext uri="{BB962C8B-B14F-4D97-AF65-F5344CB8AC3E}">
        <p14:creationId xmlns:p14="http://schemas.microsoft.com/office/powerpoint/2010/main" val="729210728"/>
      </p:ext>
    </p:extLst>
  </p:cSld>
  <p:clrMap bg1="lt1" tx1="dk1" bg2="lt2" tx2="dk2" accent1="accent1" accent2="accent2" accent3="accent3" accent4="accent4" accent5="accent5" accent6="accent6" hlink="hlink" folHlink="folHlink"/>
  <p:sldLayoutIdLst>
    <p:sldLayoutId id="2147483947" r:id="rId1"/>
  </p:sldLayoutIdLst>
  <p:hf hdr="0" ftr="0"/>
  <p:txStyles>
    <p:titleStyle>
      <a:lvl1pPr algn="l" defTabSz="1219170" rtl="0" eaLnBrk="1" latinLnBrk="0" hangingPunct="1">
        <a:spcBef>
          <a:spcPct val="0"/>
        </a:spcBef>
        <a:buNone/>
        <a:defRPr sz="2667" kern="1200">
          <a:solidFill>
            <a:schemeClr val="accent1"/>
          </a:solidFill>
          <a:latin typeface="+mj-lt"/>
          <a:ea typeface="+mj-ea"/>
          <a:cs typeface="+mj-cs"/>
        </a:defRPr>
      </a:lvl1pPr>
    </p:titleStyle>
    <p:bodyStyle>
      <a:lvl1pPr marL="0" indent="0" algn="l" defTabSz="1219170" rtl="0" eaLnBrk="1" latinLnBrk="0" hangingPunct="1">
        <a:spcBef>
          <a:spcPts val="1600"/>
        </a:spcBef>
        <a:spcAft>
          <a:spcPts val="0"/>
        </a:spcAft>
        <a:buClr>
          <a:schemeClr val="accent1"/>
        </a:buClr>
        <a:buSzPct val="90000"/>
        <a:buFont typeface="Wingdings" pitchFamily="2" charset="2"/>
        <a:buNone/>
        <a:defRPr sz="1867" b="1" kern="1200">
          <a:solidFill>
            <a:schemeClr val="tx1"/>
          </a:solidFill>
          <a:latin typeface="+mn-lt"/>
          <a:ea typeface="+mn-ea"/>
          <a:cs typeface="+mn-cs"/>
        </a:defRPr>
      </a:lvl1pPr>
      <a:lvl2pPr marL="241294" marR="0" indent="-241294" algn="l" defTabSz="1219170" rtl="0" eaLnBrk="1" fontAlgn="auto" latinLnBrk="0" hangingPunct="1">
        <a:lnSpc>
          <a:spcPct val="100000"/>
        </a:lnSpc>
        <a:spcBef>
          <a:spcPts val="1600"/>
        </a:spcBef>
        <a:spcAft>
          <a:spcPts val="0"/>
        </a:spcAft>
        <a:buClr>
          <a:schemeClr val="accent1"/>
        </a:buClr>
        <a:buSzPct val="100000"/>
        <a:buFont typeface="Wingdings" pitchFamily="2" charset="2"/>
        <a:buChar char="§"/>
        <a:tabLst/>
        <a:defRPr sz="1867" kern="1200">
          <a:solidFill>
            <a:schemeClr val="tx1"/>
          </a:solidFill>
          <a:latin typeface="+mn-lt"/>
          <a:ea typeface="+mn-ea"/>
          <a:cs typeface="+mn-cs"/>
        </a:defRPr>
      </a:lvl2pPr>
      <a:lvl3pPr marL="467772" indent="-226478" algn="l" defTabSz="1219170" rtl="0" eaLnBrk="1" latinLnBrk="0" hangingPunct="1">
        <a:spcBef>
          <a:spcPts val="800"/>
        </a:spcBef>
        <a:buClr>
          <a:schemeClr val="accent3"/>
        </a:buClr>
        <a:buFont typeface="Wingdings" pitchFamily="2" charset="2"/>
        <a:buChar char="§"/>
        <a:tabLst/>
        <a:defRPr sz="16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ru-RU"/>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7FBA72-5F94-4295-B417-E950E1EFE33B}" type="slidenum">
              <a:rPr lang="ru-RU" smtClean="0"/>
              <a:t>‹#›</a:t>
            </a:fld>
            <a:endParaRPr lang="ru-RU"/>
          </a:p>
        </p:txBody>
      </p:sp>
    </p:spTree>
    <p:extLst>
      <p:ext uri="{BB962C8B-B14F-4D97-AF65-F5344CB8AC3E}">
        <p14:creationId xmlns:p14="http://schemas.microsoft.com/office/powerpoint/2010/main" val="1546032176"/>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name="Слайд think-cell" r:id="rId23" imgW="270" imgH="270" progId="TCLayout.ActiveDocument.1">
                  <p:embed/>
                </p:oleObj>
              </mc:Choice>
              <mc:Fallback>
                <p:oleObj name="Слайд think-cell" r:id="rId23" imgW="270" imgH="270" progId="TCLayout.ActiveDocument.1">
                  <p:embed/>
                  <p:pic>
                    <p:nvPicPr>
                      <p:cNvPr id="2" name="Object 1" hidden="1"/>
                      <p:cNvPicPr/>
                      <p:nvPr/>
                    </p:nvPicPr>
                    <p:blipFill>
                      <a:blip r:embed="rId24"/>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7"/>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ru-RU" sz="1632">
              <a:solidFill>
                <a:srgbClr val="000000"/>
              </a:solidFill>
              <a:sym typeface="Arial" panose="020B0604020202020204" pitchFamily="34" charset="0"/>
            </a:endParaRPr>
          </a:p>
        </p:txBody>
      </p:sp>
      <p:sp>
        <p:nvSpPr>
          <p:cNvPr id="10" name="1. On-page tracker" hidden="1"/>
          <p:cNvSpPr>
            <a:spLocks noChangeArrowheads="1"/>
          </p:cNvSpPr>
          <p:nvPr/>
        </p:nvSpPr>
        <p:spPr bwMode="auto">
          <a:xfrm>
            <a:off x="273215" y="10252"/>
            <a:ext cx="894666"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ru-RU" sz="1428" cap="all" baseline="0">
                <a:solidFill>
                  <a:schemeClr val="accent6"/>
                </a:solidFill>
                <a:latin typeface="+mn-lt"/>
                <a:ea typeface="+mn-ea"/>
              </a:rPr>
              <a:t>Tracker</a:t>
            </a:r>
          </a:p>
        </p:txBody>
      </p:sp>
      <p:sp>
        <p:nvSpPr>
          <p:cNvPr id="11" name="3. Unit of measure" hidden="1"/>
          <p:cNvSpPr txBox="1">
            <a:spLocks noChangeArrowheads="1"/>
          </p:cNvSpPr>
          <p:nvPr/>
        </p:nvSpPr>
        <p:spPr bwMode="auto">
          <a:xfrm>
            <a:off x="273214" y="1089085"/>
            <a:ext cx="11645573"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32" baseline="0">
                <a:solidFill>
                  <a:schemeClr val="accent6"/>
                </a:solidFill>
                <a:latin typeface="+mn-lt"/>
                <a:ea typeface="+mn-ea"/>
              </a:rPr>
              <a:t>Subtitle</a:t>
            </a:r>
            <a:endParaRPr lang="ru-RU" sz="1632" baseline="0">
              <a:solidFill>
                <a:schemeClr val="accent6"/>
              </a:solidFill>
              <a:latin typeface="+mn-lt"/>
              <a:ea typeface="+mn-ea"/>
            </a:endParaRPr>
          </a:p>
        </p:txBody>
      </p:sp>
      <p:sp>
        <p:nvSpPr>
          <p:cNvPr id="3" name="Text Placeholder 2"/>
          <p:cNvSpPr>
            <a:spLocks noGrp="1"/>
          </p:cNvSpPr>
          <p:nvPr>
            <p:ph type="body" idx="1"/>
          </p:nvPr>
        </p:nvSpPr>
        <p:spPr bwMode="auto">
          <a:xfrm>
            <a:off x="1976208" y="2676450"/>
            <a:ext cx="5853024" cy="1256112"/>
          </a:xfrm>
          <a:prstGeom prst="rect">
            <a:avLst/>
          </a:prstGeom>
        </p:spPr>
        <p:txBody>
          <a:bodyPr vert="horz" lIns="0" tIns="0" rIns="0" bIns="0" rtlCol="0">
            <a:spAutoFit/>
          </a:bodyPr>
          <a:lstStyle/>
          <a:p>
            <a:pPr lvl="0" latinLnBrk="0"/>
            <a:r>
              <a:rPr lang="en-US"/>
              <a:t>Click to 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ru-RU"/>
          </a:p>
        </p:txBody>
      </p:sp>
      <p:sp>
        <p:nvSpPr>
          <p:cNvPr id="24" name="SlideBottomBar"/>
          <p:cNvSpPr/>
          <p:nvPr/>
        </p:nvSpPr>
        <p:spPr>
          <a:xfrm>
            <a:off x="11576461" y="6455860"/>
            <a:ext cx="62200" cy="12634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632" baseline="0">
              <a:solidFill>
                <a:schemeClr val="accent6"/>
              </a:solidFill>
              <a:latin typeface="+mn-lt"/>
              <a:ea typeface="+mn-ea"/>
            </a:endParaRPr>
          </a:p>
        </p:txBody>
      </p:sp>
      <p:grpSp>
        <p:nvGrpSpPr>
          <p:cNvPr id="67" name="ACET" hidden="1">
            <a:extLst>
              <a:ext uri="{FF2B5EF4-FFF2-40B4-BE49-F238E27FC236}">
                <a16:creationId xmlns:a16="http://schemas.microsoft.com/office/drawing/2014/main" id="{077C33C3-9CAC-4568-91AC-75C63D7A865C}"/>
              </a:ext>
            </a:extLst>
          </p:cNvPr>
          <p:cNvGrpSpPr>
            <a:grpSpLocks/>
          </p:cNvGrpSpPr>
          <p:nvPr/>
        </p:nvGrpSpPr>
        <p:grpSpPr bwMode="auto">
          <a:xfrm>
            <a:off x="1976207" y="1890988"/>
            <a:ext cx="5853024" cy="596066"/>
            <a:chOff x="915" y="662"/>
            <a:chExt cx="2686" cy="368"/>
          </a:xfrm>
        </p:grpSpPr>
        <p:cxnSp>
          <p:nvCxnSpPr>
            <p:cNvPr id="68" name="AutoShape 249">
              <a:extLst>
                <a:ext uri="{FF2B5EF4-FFF2-40B4-BE49-F238E27FC236}">
                  <a16:creationId xmlns:a16="http://schemas.microsoft.com/office/drawing/2014/main" id="{A7FD436B-BEBA-4117-ABC1-87DC081344A3}"/>
                </a:ext>
              </a:extLst>
            </p:cNvPr>
            <p:cNvCxnSpPr>
              <a:cxnSpLocks noChangeShapeType="1"/>
              <a:stCxn id="69" idx="4"/>
              <a:endCxn id="69" idx="6"/>
            </p:cNvCxnSpPr>
            <p:nvPr/>
          </p:nvCxnSpPr>
          <p:spPr bwMode="auto">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AutoShape 250">
              <a:extLst>
                <a:ext uri="{FF2B5EF4-FFF2-40B4-BE49-F238E27FC236}">
                  <a16:creationId xmlns:a16="http://schemas.microsoft.com/office/drawing/2014/main" id="{2B4CB6BF-8D3F-4808-9964-6C9A9A853DD2}"/>
                </a:ext>
              </a:extLst>
            </p:cNvPr>
            <p:cNvSpPr>
              <a:spLocks noChangeArrowheads="1"/>
            </p:cNvSpPr>
            <p:nvPr/>
          </p:nvSpPr>
          <p:spPr bwMode="auto">
            <a:xfrm>
              <a:off x="915" y="662"/>
              <a:ext cx="2686" cy="36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837" b="1" baseline="0">
                  <a:solidFill>
                    <a:srgbClr val="000000"/>
                  </a:solidFill>
                  <a:latin typeface="+mn-lt"/>
                  <a:ea typeface="+mn-ea"/>
                </a:rPr>
                <a:t>Title</a:t>
              </a:r>
            </a:p>
            <a:p>
              <a:r>
                <a:rPr lang="en-US" sz="1837" baseline="0">
                  <a:solidFill>
                    <a:schemeClr val="accent6"/>
                  </a:solidFill>
                  <a:latin typeface="+mn-lt"/>
                  <a:ea typeface="+mn-ea"/>
                </a:rPr>
                <a:t>Unit of measure</a:t>
              </a:r>
            </a:p>
          </p:txBody>
        </p:sp>
      </p:grpSp>
      <p:grpSp>
        <p:nvGrpSpPr>
          <p:cNvPr id="70" name="LegendBoxes" hidden="1">
            <a:extLst>
              <a:ext uri="{FF2B5EF4-FFF2-40B4-BE49-F238E27FC236}">
                <a16:creationId xmlns:a16="http://schemas.microsoft.com/office/drawing/2014/main" id="{67AD73E1-515A-4F89-A466-97F3E4C224EE}"/>
              </a:ext>
            </a:extLst>
          </p:cNvPr>
          <p:cNvGrpSpPr>
            <a:grpSpLocks/>
          </p:cNvGrpSpPr>
          <p:nvPr/>
        </p:nvGrpSpPr>
        <p:grpSpPr bwMode="auto">
          <a:xfrm>
            <a:off x="11139678" y="1127324"/>
            <a:ext cx="788828" cy="1022061"/>
            <a:chOff x="4936" y="176"/>
            <a:chExt cx="487" cy="631"/>
          </a:xfrm>
        </p:grpSpPr>
        <p:sp>
          <p:nvSpPr>
            <p:cNvPr id="71" name="Legend1">
              <a:extLst>
                <a:ext uri="{FF2B5EF4-FFF2-40B4-BE49-F238E27FC236}">
                  <a16:creationId xmlns:a16="http://schemas.microsoft.com/office/drawing/2014/main" id="{4F1E252F-BCDB-42C5-9995-C2BD24EA4F1C}"/>
                </a:ext>
              </a:extLst>
            </p:cNvPr>
            <p:cNvSpPr>
              <a:spLocks noChangeArrowheads="1"/>
            </p:cNvSpPr>
            <p:nvPr/>
          </p:nvSpPr>
          <p:spPr bwMode="auto">
            <a:xfrm>
              <a:off x="5096"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2" name="LegendRectangle1">
              <a:extLst>
                <a:ext uri="{FF2B5EF4-FFF2-40B4-BE49-F238E27FC236}">
                  <a16:creationId xmlns:a16="http://schemas.microsoft.com/office/drawing/2014/main" id="{CEB21BFC-5CB4-41E8-A041-7A0763A14D21}"/>
                </a:ext>
              </a:extLst>
            </p:cNvPr>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sp>
          <p:nvSpPr>
            <p:cNvPr id="73" name="Legend2">
              <a:extLst>
                <a:ext uri="{FF2B5EF4-FFF2-40B4-BE49-F238E27FC236}">
                  <a16:creationId xmlns:a16="http://schemas.microsoft.com/office/drawing/2014/main" id="{04648BD1-71FB-4D88-9E2D-AE659120E4CD}"/>
                </a:ext>
              </a:extLst>
            </p:cNvPr>
            <p:cNvSpPr>
              <a:spLocks noChangeArrowheads="1"/>
            </p:cNvSpPr>
            <p:nvPr/>
          </p:nvSpPr>
          <p:spPr bwMode="auto">
            <a:xfrm>
              <a:off x="5096" y="34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4" name="LegendRectangle2">
              <a:extLst>
                <a:ext uri="{FF2B5EF4-FFF2-40B4-BE49-F238E27FC236}">
                  <a16:creationId xmlns:a16="http://schemas.microsoft.com/office/drawing/2014/main" id="{8AA0BE75-23F0-41A9-9079-987B71BCC50D}"/>
                </a:ext>
              </a:extLst>
            </p:cNvPr>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sp>
          <p:nvSpPr>
            <p:cNvPr id="75" name="Legend3">
              <a:extLst>
                <a:ext uri="{FF2B5EF4-FFF2-40B4-BE49-F238E27FC236}">
                  <a16:creationId xmlns:a16="http://schemas.microsoft.com/office/drawing/2014/main" id="{0FDBA7ED-7550-4B4E-A8E3-643DD47A9F48}"/>
                </a:ext>
              </a:extLst>
            </p:cNvPr>
            <p:cNvSpPr>
              <a:spLocks noChangeArrowheads="1"/>
            </p:cNvSpPr>
            <p:nvPr/>
          </p:nvSpPr>
          <p:spPr bwMode="auto">
            <a:xfrm>
              <a:off x="5096" y="517"/>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6" name="LegendRectangle3">
              <a:extLst>
                <a:ext uri="{FF2B5EF4-FFF2-40B4-BE49-F238E27FC236}">
                  <a16:creationId xmlns:a16="http://schemas.microsoft.com/office/drawing/2014/main" id="{14690DFA-537A-48AA-822C-57C4E4336FD1}"/>
                </a:ext>
              </a:extLst>
            </p:cNvPr>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sp>
          <p:nvSpPr>
            <p:cNvPr id="77" name="Legend4">
              <a:extLst>
                <a:ext uri="{FF2B5EF4-FFF2-40B4-BE49-F238E27FC236}">
                  <a16:creationId xmlns:a16="http://schemas.microsoft.com/office/drawing/2014/main" id="{1269E47F-5DAB-4E3E-856F-B75A853219EE}"/>
                </a:ext>
              </a:extLst>
            </p:cNvPr>
            <p:cNvSpPr>
              <a:spLocks noChangeArrowheads="1"/>
            </p:cNvSpPr>
            <p:nvPr/>
          </p:nvSpPr>
          <p:spPr bwMode="auto">
            <a:xfrm>
              <a:off x="5096" y="688"/>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78" name="LegendRectangle4">
              <a:extLst>
                <a:ext uri="{FF2B5EF4-FFF2-40B4-BE49-F238E27FC236}">
                  <a16:creationId xmlns:a16="http://schemas.microsoft.com/office/drawing/2014/main" id="{640DD6D6-C55F-48F0-85C0-60E781799832}"/>
                </a:ext>
              </a:extLst>
            </p:cNvPr>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grpSp>
      <p:grpSp>
        <p:nvGrpSpPr>
          <p:cNvPr id="79" name="LegendLines" hidden="1">
            <a:extLst>
              <a:ext uri="{FF2B5EF4-FFF2-40B4-BE49-F238E27FC236}">
                <a16:creationId xmlns:a16="http://schemas.microsoft.com/office/drawing/2014/main" id="{1B02AEE9-CA0A-4F26-B3CD-0CCF1220A90C}"/>
              </a:ext>
            </a:extLst>
          </p:cNvPr>
          <p:cNvGrpSpPr>
            <a:grpSpLocks/>
          </p:cNvGrpSpPr>
          <p:nvPr/>
        </p:nvGrpSpPr>
        <p:grpSpPr bwMode="auto">
          <a:xfrm>
            <a:off x="10825443" y="1127324"/>
            <a:ext cx="1103063" cy="749943"/>
            <a:chOff x="4750" y="176"/>
            <a:chExt cx="681" cy="463"/>
          </a:xfrm>
        </p:grpSpPr>
        <p:sp>
          <p:nvSpPr>
            <p:cNvPr id="80" name="LineLegend1">
              <a:extLst>
                <a:ext uri="{FF2B5EF4-FFF2-40B4-BE49-F238E27FC236}">
                  <a16:creationId xmlns:a16="http://schemas.microsoft.com/office/drawing/2014/main" id="{ACB5A7C1-B9D6-461E-8A91-89FD754CD6DB}"/>
                </a:ext>
              </a:extLst>
            </p:cNvPr>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37">
                <a:latin typeface="+mn-lt"/>
              </a:endParaRPr>
            </a:p>
          </p:txBody>
        </p:sp>
        <p:sp>
          <p:nvSpPr>
            <p:cNvPr id="81" name="LineLegend2">
              <a:extLst>
                <a:ext uri="{FF2B5EF4-FFF2-40B4-BE49-F238E27FC236}">
                  <a16:creationId xmlns:a16="http://schemas.microsoft.com/office/drawing/2014/main" id="{AC1BAAC5-0E09-4563-99EE-A55F39BF4298}"/>
                </a:ext>
              </a:extLst>
            </p:cNvPr>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37">
                <a:latin typeface="+mn-lt"/>
              </a:endParaRPr>
            </a:p>
          </p:txBody>
        </p:sp>
        <p:sp>
          <p:nvSpPr>
            <p:cNvPr id="82" name="LineLegend3">
              <a:extLst>
                <a:ext uri="{FF2B5EF4-FFF2-40B4-BE49-F238E27FC236}">
                  <a16:creationId xmlns:a16="http://schemas.microsoft.com/office/drawing/2014/main" id="{C0B6ADA7-552F-4B74-A682-79E5F17C42E6}"/>
                </a:ext>
              </a:extLst>
            </p:cNvPr>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37">
                <a:latin typeface="+mn-lt"/>
              </a:endParaRPr>
            </a:p>
          </p:txBody>
        </p:sp>
        <p:sp>
          <p:nvSpPr>
            <p:cNvPr id="83" name="Legend1">
              <a:extLst>
                <a:ext uri="{FF2B5EF4-FFF2-40B4-BE49-F238E27FC236}">
                  <a16:creationId xmlns:a16="http://schemas.microsoft.com/office/drawing/2014/main" id="{E7EF7E90-232E-4982-9620-191BF85233DF}"/>
                </a:ext>
              </a:extLst>
            </p:cNvPr>
            <p:cNvSpPr>
              <a:spLocks noChangeArrowheads="1"/>
            </p:cNvSpPr>
            <p:nvPr/>
          </p:nvSpPr>
          <p:spPr bwMode="auto">
            <a:xfrm>
              <a:off x="5104" y="176"/>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4" name="Legend2">
              <a:extLst>
                <a:ext uri="{FF2B5EF4-FFF2-40B4-BE49-F238E27FC236}">
                  <a16:creationId xmlns:a16="http://schemas.microsoft.com/office/drawing/2014/main" id="{A1226EA5-7C48-435E-BC74-13F777962B2D}"/>
                </a:ext>
              </a:extLst>
            </p:cNvPr>
            <p:cNvSpPr>
              <a:spLocks noChangeArrowheads="1"/>
            </p:cNvSpPr>
            <p:nvPr/>
          </p:nvSpPr>
          <p:spPr bwMode="auto">
            <a:xfrm>
              <a:off x="5104" y="344"/>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85" name="Legend3">
              <a:extLst>
                <a:ext uri="{FF2B5EF4-FFF2-40B4-BE49-F238E27FC236}">
                  <a16:creationId xmlns:a16="http://schemas.microsoft.com/office/drawing/2014/main" id="{D9A375F3-B722-41AC-ADCF-874821FE4CCB}"/>
                </a:ext>
              </a:extLst>
            </p:cNvPr>
            <p:cNvSpPr>
              <a:spLocks noChangeArrowheads="1"/>
            </p:cNvSpPr>
            <p:nvPr/>
          </p:nvSpPr>
          <p:spPr bwMode="auto">
            <a:xfrm>
              <a:off x="5104" y="520"/>
              <a:ext cx="327" cy="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grpSp>
        <p:nvGrpSpPr>
          <p:cNvPr id="86" name="LegendMoons" hidden="1">
            <a:extLst>
              <a:ext uri="{FF2B5EF4-FFF2-40B4-BE49-F238E27FC236}">
                <a16:creationId xmlns:a16="http://schemas.microsoft.com/office/drawing/2014/main" id="{CFB3ABA0-E0F2-441F-8B14-A3510F446F7C}"/>
              </a:ext>
            </a:extLst>
          </p:cNvPr>
          <p:cNvGrpSpPr/>
          <p:nvPr/>
        </p:nvGrpSpPr>
        <p:grpSpPr bwMode="auto">
          <a:xfrm>
            <a:off x="11071477" y="1127324"/>
            <a:ext cx="857123" cy="1333054"/>
            <a:chOff x="7875175" y="286625"/>
            <a:chExt cx="840048" cy="1306516"/>
          </a:xfrm>
        </p:grpSpPr>
        <p:grpSp>
          <p:nvGrpSpPr>
            <p:cNvPr id="87" name="MoonLegend2">
              <a:extLst>
                <a:ext uri="{FF2B5EF4-FFF2-40B4-BE49-F238E27FC236}">
                  <a16:creationId xmlns:a16="http://schemas.microsoft.com/office/drawing/2014/main" id="{3CFFEAA6-79EA-49DF-95FD-F23B1B699184}"/>
                </a:ext>
              </a:extLst>
            </p:cNvPr>
            <p:cNvGrpSpPr>
              <a:grpSpLocks noChangeAspect="1"/>
            </p:cNvGrpSpPr>
            <p:nvPr>
              <p:custDataLst>
                <p:tags r:id="rId8"/>
              </p:custDataLst>
            </p:nvPr>
          </p:nvGrpSpPr>
          <p:grpSpPr bwMode="auto">
            <a:xfrm>
              <a:off x="7875175" y="560866"/>
              <a:ext cx="209550" cy="209551"/>
              <a:chOff x="1694" y="2044"/>
              <a:chExt cx="160" cy="160"/>
            </a:xfrm>
          </p:grpSpPr>
          <p:sp>
            <p:nvSpPr>
              <p:cNvPr id="105" name="Oval 41">
                <a:extLst>
                  <a:ext uri="{FF2B5EF4-FFF2-40B4-BE49-F238E27FC236}">
                    <a16:creationId xmlns:a16="http://schemas.microsoft.com/office/drawing/2014/main" id="{1659EF16-A9B4-4FAD-83EB-253F15DD0B4D}"/>
                  </a:ext>
                </a:extLst>
              </p:cNvPr>
              <p:cNvSpPr>
                <a:spLocks noChangeAspect="1" noChangeArrowheads="1"/>
              </p:cNvSpPr>
              <p:nvPr>
                <p:custDataLst>
                  <p:tags r:id="rId21"/>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sp>
            <p:nvSpPr>
              <p:cNvPr id="106" name="Arc 42">
                <a:extLst>
                  <a:ext uri="{FF2B5EF4-FFF2-40B4-BE49-F238E27FC236}">
                    <a16:creationId xmlns:a16="http://schemas.microsoft.com/office/drawing/2014/main" id="{608980BE-E86F-47A7-91D8-02C83DC65D64}"/>
                  </a:ext>
                </a:extLst>
              </p:cNvPr>
              <p:cNvSpPr>
                <a:spLocks noChangeAspect="1"/>
              </p:cNvSpPr>
              <p:nvPr>
                <p:custDataLst>
                  <p:tags r:id="rId22"/>
                </p:custDataLst>
              </p:nvPr>
            </p:nvSpPr>
            <p:spPr bwMode="auto">
              <a:xfrm>
                <a:off x="1694" y="2044"/>
                <a:ext cx="160" cy="160"/>
              </a:xfrm>
              <a:prstGeom prst="arc">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grpSp>
        <p:grpSp>
          <p:nvGrpSpPr>
            <p:cNvPr id="88" name="MoonLegend4">
              <a:extLst>
                <a:ext uri="{FF2B5EF4-FFF2-40B4-BE49-F238E27FC236}">
                  <a16:creationId xmlns:a16="http://schemas.microsoft.com/office/drawing/2014/main" id="{F3676DE7-2C25-436F-8B07-DBFF88B88219}"/>
                </a:ext>
              </a:extLst>
            </p:cNvPr>
            <p:cNvGrpSpPr>
              <a:grpSpLocks noChangeAspect="1"/>
            </p:cNvGrpSpPr>
            <p:nvPr>
              <p:custDataLst>
                <p:tags r:id="rId9"/>
              </p:custDataLst>
            </p:nvPr>
          </p:nvGrpSpPr>
          <p:grpSpPr bwMode="auto">
            <a:xfrm>
              <a:off x="7875175" y="1109348"/>
              <a:ext cx="209550" cy="209551"/>
              <a:chOff x="4495" y="1198"/>
              <a:chExt cx="160" cy="160"/>
            </a:xfrm>
          </p:grpSpPr>
          <p:sp>
            <p:nvSpPr>
              <p:cNvPr id="103" name="Oval 47">
                <a:extLst>
                  <a:ext uri="{FF2B5EF4-FFF2-40B4-BE49-F238E27FC236}">
                    <a16:creationId xmlns:a16="http://schemas.microsoft.com/office/drawing/2014/main" id="{BE214008-5641-4369-8852-2BC3DC9E9B3E}"/>
                  </a:ext>
                </a:extLst>
              </p:cNvPr>
              <p:cNvSpPr>
                <a:spLocks noChangeAspect="1" noChangeArrowheads="1"/>
              </p:cNvSpPr>
              <p:nvPr>
                <p:custDataLst>
                  <p:tags r:id="rId19"/>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sp>
            <p:nvSpPr>
              <p:cNvPr id="104" name="Arc 48">
                <a:extLst>
                  <a:ext uri="{FF2B5EF4-FFF2-40B4-BE49-F238E27FC236}">
                    <a16:creationId xmlns:a16="http://schemas.microsoft.com/office/drawing/2014/main" id="{4A8F12BF-6BC5-4349-91A9-5959E89A83A5}"/>
                  </a:ext>
                </a:extLst>
              </p:cNvPr>
              <p:cNvSpPr>
                <a:spLocks noChangeAspect="1"/>
              </p:cNvSpPr>
              <p:nvPr>
                <p:custDataLst>
                  <p:tags r:id="rId20"/>
                </p:custDataLst>
              </p:nvPr>
            </p:nvSpPr>
            <p:spPr bwMode="auto">
              <a:xfrm>
                <a:off x="4495" y="1198"/>
                <a:ext cx="160" cy="160"/>
              </a:xfrm>
              <a:prstGeom prst="arc">
                <a:avLst>
                  <a:gd name="adj1" fmla="val 16200000"/>
                  <a:gd name="adj2" fmla="val 108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grpSp>
        <p:grpSp>
          <p:nvGrpSpPr>
            <p:cNvPr id="89" name="MoonLegend5">
              <a:extLst>
                <a:ext uri="{FF2B5EF4-FFF2-40B4-BE49-F238E27FC236}">
                  <a16:creationId xmlns:a16="http://schemas.microsoft.com/office/drawing/2014/main" id="{E04182F2-C329-42AE-AC7F-8B59293B3BC3}"/>
                </a:ext>
              </a:extLst>
            </p:cNvPr>
            <p:cNvGrpSpPr>
              <a:grpSpLocks noChangeAspect="1"/>
            </p:cNvGrpSpPr>
            <p:nvPr>
              <p:custDataLst>
                <p:tags r:id="rId10"/>
              </p:custDataLst>
            </p:nvPr>
          </p:nvGrpSpPr>
          <p:grpSpPr bwMode="auto">
            <a:xfrm>
              <a:off x="7875175" y="1383590"/>
              <a:ext cx="209550" cy="209551"/>
              <a:chOff x="4495" y="1440"/>
              <a:chExt cx="160" cy="160"/>
            </a:xfrm>
          </p:grpSpPr>
          <p:sp>
            <p:nvSpPr>
              <p:cNvPr id="101" name="Oval 50">
                <a:extLst>
                  <a:ext uri="{FF2B5EF4-FFF2-40B4-BE49-F238E27FC236}">
                    <a16:creationId xmlns:a16="http://schemas.microsoft.com/office/drawing/2014/main" id="{EF9679B0-99BD-4F43-979F-A92BF09B1380}"/>
                  </a:ext>
                </a:extLst>
              </p:cNvPr>
              <p:cNvSpPr>
                <a:spLocks noChangeAspect="1" noChangeArrowheads="1"/>
              </p:cNvSpPr>
              <p:nvPr>
                <p:custDataLst>
                  <p:tags r:id="rId17"/>
                </p:custDataLst>
              </p:nvPr>
            </p:nvSpPr>
            <p:spPr bwMode="auto">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sp>
            <p:nvSpPr>
              <p:cNvPr id="102" name="Oval 51">
                <a:extLst>
                  <a:ext uri="{FF2B5EF4-FFF2-40B4-BE49-F238E27FC236}">
                    <a16:creationId xmlns:a16="http://schemas.microsoft.com/office/drawing/2014/main" id="{BD561548-F30D-4554-B606-67177BB7C1CD}"/>
                  </a:ext>
                </a:extLst>
              </p:cNvPr>
              <p:cNvSpPr>
                <a:spLocks noChangeAspect="1" noChangeArrowheads="1"/>
              </p:cNvSpPr>
              <p:nvPr>
                <p:custDataLst>
                  <p:tags r:id="rId18"/>
                </p:custDataLst>
              </p:nvPr>
            </p:nvSpPr>
            <p:spPr bwMode="auto">
              <a:xfrm>
                <a:off x="4495" y="1440"/>
                <a:ext cx="160" cy="160"/>
              </a:xfrm>
              <a:prstGeom prst="arc">
                <a:avLst>
                  <a:gd name="adj1" fmla="val 16200000"/>
                  <a:gd name="adj2" fmla="val 162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grpSp>
        <p:sp>
          <p:nvSpPr>
            <p:cNvPr id="90" name="Legend1">
              <a:extLst>
                <a:ext uri="{FF2B5EF4-FFF2-40B4-BE49-F238E27FC236}">
                  <a16:creationId xmlns:a16="http://schemas.microsoft.com/office/drawing/2014/main" id="{EDC14FDD-5A7F-4FB7-A8B2-77B7D7DE8040}"/>
                </a:ext>
              </a:extLst>
            </p:cNvPr>
            <p:cNvSpPr>
              <a:spLocks noChangeArrowheads="1"/>
            </p:cNvSpPr>
            <p:nvPr/>
          </p:nvSpPr>
          <p:spPr bwMode="auto">
            <a:xfrm>
              <a:off x="8195850" y="29932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1" name="Legend2">
              <a:extLst>
                <a:ext uri="{FF2B5EF4-FFF2-40B4-BE49-F238E27FC236}">
                  <a16:creationId xmlns:a16="http://schemas.microsoft.com/office/drawing/2014/main" id="{607F7CEF-9ABD-413E-A447-23D883D735CB}"/>
                </a:ext>
              </a:extLst>
            </p:cNvPr>
            <p:cNvSpPr>
              <a:spLocks noChangeArrowheads="1"/>
            </p:cNvSpPr>
            <p:nvPr/>
          </p:nvSpPr>
          <p:spPr bwMode="auto">
            <a:xfrm>
              <a:off x="8195850" y="573963"/>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2" name="Legend3">
              <a:extLst>
                <a:ext uri="{FF2B5EF4-FFF2-40B4-BE49-F238E27FC236}">
                  <a16:creationId xmlns:a16="http://schemas.microsoft.com/office/drawing/2014/main" id="{9FBEEA81-D050-4A08-90D5-7034DE7DB2FB}"/>
                </a:ext>
              </a:extLst>
            </p:cNvPr>
            <p:cNvSpPr>
              <a:spLocks noChangeArrowheads="1"/>
            </p:cNvSpPr>
            <p:nvPr/>
          </p:nvSpPr>
          <p:spPr bwMode="auto">
            <a:xfrm>
              <a:off x="8195850" y="848602"/>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3" name="Legend4">
              <a:extLst>
                <a:ext uri="{FF2B5EF4-FFF2-40B4-BE49-F238E27FC236}">
                  <a16:creationId xmlns:a16="http://schemas.microsoft.com/office/drawing/2014/main" id="{7D60BB96-DAC7-462F-87D1-7CF82ED4ED0E}"/>
                </a:ext>
              </a:extLst>
            </p:cNvPr>
            <p:cNvSpPr>
              <a:spLocks noChangeArrowheads="1"/>
            </p:cNvSpPr>
            <p:nvPr/>
          </p:nvSpPr>
          <p:spPr bwMode="auto">
            <a:xfrm>
              <a:off x="8195850" y="112006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sp>
          <p:nvSpPr>
            <p:cNvPr id="94" name="Legend5">
              <a:extLst>
                <a:ext uri="{FF2B5EF4-FFF2-40B4-BE49-F238E27FC236}">
                  <a16:creationId xmlns:a16="http://schemas.microsoft.com/office/drawing/2014/main" id="{2C63B69B-0565-412A-A79F-452DBA1E52AB}"/>
                </a:ext>
              </a:extLst>
            </p:cNvPr>
            <p:cNvSpPr>
              <a:spLocks noChangeArrowheads="1"/>
            </p:cNvSpPr>
            <p:nvPr/>
          </p:nvSpPr>
          <p:spPr bwMode="auto">
            <a:xfrm>
              <a:off x="8195850" y="139629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US" sz="1224">
                  <a:latin typeface="+mn-lt"/>
                </a:rPr>
                <a:t>Legend</a:t>
              </a:r>
            </a:p>
          </p:txBody>
        </p:sp>
        <p:grpSp>
          <p:nvGrpSpPr>
            <p:cNvPr id="95" name="MoonLegend3">
              <a:extLst>
                <a:ext uri="{FF2B5EF4-FFF2-40B4-BE49-F238E27FC236}">
                  <a16:creationId xmlns:a16="http://schemas.microsoft.com/office/drawing/2014/main" id="{EB835852-64E4-4DFE-8889-C6CF5CDBCAA0}"/>
                </a:ext>
              </a:extLst>
            </p:cNvPr>
            <p:cNvGrpSpPr>
              <a:grpSpLocks noChangeAspect="1"/>
            </p:cNvGrpSpPr>
            <p:nvPr>
              <p:custDataLst>
                <p:tags r:id="rId11"/>
              </p:custDataLst>
            </p:nvPr>
          </p:nvGrpSpPr>
          <p:grpSpPr bwMode="auto">
            <a:xfrm>
              <a:off x="7875175" y="835107"/>
              <a:ext cx="209550" cy="209551"/>
              <a:chOff x="4495" y="1198"/>
              <a:chExt cx="160" cy="160"/>
            </a:xfrm>
          </p:grpSpPr>
          <p:sp>
            <p:nvSpPr>
              <p:cNvPr id="99" name="Oval 47">
                <a:extLst>
                  <a:ext uri="{FF2B5EF4-FFF2-40B4-BE49-F238E27FC236}">
                    <a16:creationId xmlns:a16="http://schemas.microsoft.com/office/drawing/2014/main" id="{5F4B71A9-B7DA-4212-95B4-F827C0E5FA6B}"/>
                  </a:ext>
                </a:extLst>
              </p:cNvPr>
              <p:cNvSpPr>
                <a:spLocks noChangeAspect="1" noChangeArrowheads="1"/>
              </p:cNvSpPr>
              <p:nvPr>
                <p:custDataLst>
                  <p:tags r:id="rId15"/>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sp>
            <p:nvSpPr>
              <p:cNvPr id="100" name="Arc 48">
                <a:extLst>
                  <a:ext uri="{FF2B5EF4-FFF2-40B4-BE49-F238E27FC236}">
                    <a16:creationId xmlns:a16="http://schemas.microsoft.com/office/drawing/2014/main" id="{4D9C05F6-BA5C-455F-B1FF-5BBFBF078656}"/>
                  </a:ext>
                </a:extLst>
              </p:cNvPr>
              <p:cNvSpPr>
                <a:spLocks noChangeAspect="1"/>
              </p:cNvSpPr>
              <p:nvPr>
                <p:custDataLst>
                  <p:tags r:id="rId16"/>
                </p:custDataLst>
              </p:nvPr>
            </p:nvSpPr>
            <p:spPr bwMode="auto">
              <a:xfrm>
                <a:off x="4495" y="1198"/>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grpSp>
        <p:grpSp>
          <p:nvGrpSpPr>
            <p:cNvPr id="96" name="MoonLegend1">
              <a:extLst>
                <a:ext uri="{FF2B5EF4-FFF2-40B4-BE49-F238E27FC236}">
                  <a16:creationId xmlns:a16="http://schemas.microsoft.com/office/drawing/2014/main" id="{EBD6E51C-6124-4823-8902-4ED2D745E1E8}"/>
                </a:ext>
              </a:extLst>
            </p:cNvPr>
            <p:cNvGrpSpPr>
              <a:grpSpLocks noChangeAspect="1"/>
            </p:cNvGrpSpPr>
            <p:nvPr userDrawn="1">
              <p:custDataLst>
                <p:tags r:id="rId12"/>
              </p:custDataLst>
            </p:nvPr>
          </p:nvGrpSpPr>
          <p:grpSpPr bwMode="auto">
            <a:xfrm>
              <a:off x="7875175" y="286625"/>
              <a:ext cx="209550" cy="209551"/>
              <a:chOff x="1694" y="2044"/>
              <a:chExt cx="160" cy="160"/>
            </a:xfrm>
          </p:grpSpPr>
          <p:sp>
            <p:nvSpPr>
              <p:cNvPr id="97" name="Oval 41">
                <a:extLst>
                  <a:ext uri="{FF2B5EF4-FFF2-40B4-BE49-F238E27FC236}">
                    <a16:creationId xmlns:a16="http://schemas.microsoft.com/office/drawing/2014/main" id="{82E29AF9-BAE7-435F-9D9A-CE7D0445CE6D}"/>
                  </a:ext>
                </a:extLst>
              </p:cNvPr>
              <p:cNvSpPr>
                <a:spLocks noChangeAspect="1" noChangeArrowheads="1"/>
              </p:cNvSpPr>
              <p:nvPr>
                <p:custDataLst>
                  <p:tags r:id="rId13"/>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sp>
            <p:nvSpPr>
              <p:cNvPr id="98" name="Arc 42" hidden="1">
                <a:extLst>
                  <a:ext uri="{FF2B5EF4-FFF2-40B4-BE49-F238E27FC236}">
                    <a16:creationId xmlns:a16="http://schemas.microsoft.com/office/drawing/2014/main" id="{63CF414D-1A75-4BB9-B313-21CDC0CD0954}"/>
                  </a:ext>
                </a:extLst>
              </p:cNvPr>
              <p:cNvSpPr>
                <a:spLocks noChangeAspect="1"/>
              </p:cNvSpPr>
              <p:nvPr>
                <p:custDataLst>
                  <p:tags r:id="rId14"/>
                </p:custDataLst>
              </p:nvPr>
            </p:nvSpPr>
            <p:spPr bwMode="auto">
              <a:xfrm>
                <a:off x="1694" y="2044"/>
                <a:ext cx="160" cy="160"/>
              </a:xfrm>
              <a:prstGeom prst="arc">
                <a:avLst>
                  <a:gd name="adj1" fmla="val 16200000"/>
                  <a:gd name="adj2" fmla="val 5400000"/>
                </a:avLst>
              </a:prstGeom>
              <a:solidFill>
                <a:schemeClr val="folHlink"/>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37">
                  <a:latin typeface="+mn-lt"/>
                </a:endParaRPr>
              </a:p>
            </p:txBody>
          </p:sp>
        </p:grpSp>
      </p:grpSp>
      <p:grpSp>
        <p:nvGrpSpPr>
          <p:cNvPr id="107" name="Sticker" hidden="1">
            <a:extLst>
              <a:ext uri="{FF2B5EF4-FFF2-40B4-BE49-F238E27FC236}">
                <a16:creationId xmlns:a16="http://schemas.microsoft.com/office/drawing/2014/main" id="{4A85792C-9A3D-44AE-B9D2-7F0A5493836A}"/>
              </a:ext>
            </a:extLst>
          </p:cNvPr>
          <p:cNvGrpSpPr/>
          <p:nvPr/>
        </p:nvGrpSpPr>
        <p:grpSpPr bwMode="auto">
          <a:xfrm>
            <a:off x="10809008" y="1127325"/>
            <a:ext cx="1109779" cy="220474"/>
            <a:chOff x="7653105" y="285750"/>
            <a:chExt cx="1087670" cy="216085"/>
          </a:xfrm>
        </p:grpSpPr>
        <p:sp>
          <p:nvSpPr>
            <p:cNvPr id="108" name="StickerRectangle">
              <a:extLst>
                <a:ext uri="{FF2B5EF4-FFF2-40B4-BE49-F238E27FC236}">
                  <a16:creationId xmlns:a16="http://schemas.microsoft.com/office/drawing/2014/main" id="{E972A9B9-5A81-4386-9F7D-7DFE334BAABC}"/>
                </a:ext>
              </a:extLst>
            </p:cNvPr>
            <p:cNvSpPr>
              <a:spLocks noChangeArrowheads="1"/>
            </p:cNvSpPr>
            <p:nvPr/>
          </p:nvSpPr>
          <p:spPr bwMode="auto">
            <a:xfrm>
              <a:off x="7653105" y="285750"/>
              <a:ext cx="1087670" cy="21608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913526">
                <a:buClr>
                  <a:schemeClr val="tx2"/>
                </a:buClr>
              </a:pPr>
              <a:r>
                <a:rPr lang="en-US" sz="1224">
                  <a:solidFill>
                    <a:srgbClr val="808080"/>
                  </a:solidFill>
                  <a:latin typeface="+mn-lt"/>
                </a:rPr>
                <a:t>PRELIMINARY</a:t>
              </a:r>
            </a:p>
          </p:txBody>
        </p:sp>
        <p:cxnSp>
          <p:nvCxnSpPr>
            <p:cNvPr id="109" name="AutoShape 31">
              <a:extLst>
                <a:ext uri="{FF2B5EF4-FFF2-40B4-BE49-F238E27FC236}">
                  <a16:creationId xmlns:a16="http://schemas.microsoft.com/office/drawing/2014/main" id="{5B9E66D7-5E00-446D-92D1-8FE9C9EA3E24}"/>
                </a:ext>
              </a:extLst>
            </p:cNvPr>
            <p:cNvCxnSpPr>
              <a:cxnSpLocks noChangeShapeType="1"/>
              <a:stCxn id="108" idx="2"/>
              <a:endCxn id="108" idx="4"/>
            </p:cNvCxnSpPr>
            <p:nvPr/>
          </p:nvCxnSpPr>
          <p:spPr bwMode="auto">
            <a:xfrm>
              <a:off x="7653105" y="285750"/>
              <a:ext cx="0" cy="216085"/>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10" name="AutoShape 32">
              <a:extLst>
                <a:ext uri="{FF2B5EF4-FFF2-40B4-BE49-F238E27FC236}">
                  <a16:creationId xmlns:a16="http://schemas.microsoft.com/office/drawing/2014/main" id="{1D35F8CA-44D4-4260-9C22-C36B92432376}"/>
                </a:ext>
              </a:extLst>
            </p:cNvPr>
            <p:cNvCxnSpPr>
              <a:cxnSpLocks noChangeShapeType="1"/>
              <a:stCxn id="108" idx="4"/>
              <a:endCxn id="108" idx="6"/>
            </p:cNvCxnSpPr>
            <p:nvPr/>
          </p:nvCxnSpPr>
          <p:spPr bwMode="auto">
            <a:xfrm>
              <a:off x="7653105" y="501835"/>
              <a:ext cx="1087670"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cxnSp>
        <p:nvCxnSpPr>
          <p:cNvPr id="111" name="Прямая соединительная линия 9">
            <a:extLst>
              <a:ext uri="{FF2B5EF4-FFF2-40B4-BE49-F238E27FC236}">
                <a16:creationId xmlns:a16="http://schemas.microsoft.com/office/drawing/2014/main" id="{C1619B72-F775-41DB-ABD6-96F81702948B}"/>
              </a:ext>
            </a:extLst>
          </p:cNvPr>
          <p:cNvCxnSpPr/>
          <p:nvPr/>
        </p:nvCxnSpPr>
        <p:spPr>
          <a:xfrm>
            <a:off x="11510587" y="6634879"/>
            <a:ext cx="0" cy="11014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Прямоугольник 10">
            <a:extLst>
              <a:ext uri="{FF2B5EF4-FFF2-40B4-BE49-F238E27FC236}">
                <a16:creationId xmlns:a16="http://schemas.microsoft.com/office/drawing/2014/main" id="{5C881C49-95BA-407C-B404-D74CD35C1188}"/>
              </a:ext>
            </a:extLst>
          </p:cNvPr>
          <p:cNvSpPr/>
          <p:nvPr/>
        </p:nvSpPr>
        <p:spPr>
          <a:xfrm>
            <a:off x="11625056" y="6619048"/>
            <a:ext cx="293731" cy="1280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fontAlgn="auto">
              <a:spcBef>
                <a:spcPts val="0"/>
              </a:spcBef>
              <a:spcAft>
                <a:spcPts val="0"/>
              </a:spcAft>
              <a:defRPr/>
            </a:pPr>
            <a:fld id="{183C11A7-65B7-4FE1-9F03-5E9D53C27AC7}" type="slidenum">
              <a:rPr lang="ru-RU" sz="816" b="1">
                <a:solidFill>
                  <a:schemeClr val="accent6"/>
                </a:solidFill>
              </a:rPr>
              <a:pPr fontAlgn="auto">
                <a:spcBef>
                  <a:spcPts val="0"/>
                </a:spcBef>
                <a:spcAft>
                  <a:spcPts val="0"/>
                </a:spcAft>
                <a:defRPr/>
              </a:pPr>
              <a:t>‹#›</a:t>
            </a:fld>
            <a:endParaRPr lang="ru-RU" sz="816" b="1">
              <a:solidFill>
                <a:schemeClr val="accent6"/>
              </a:solidFill>
            </a:endParaRPr>
          </a:p>
        </p:txBody>
      </p:sp>
      <p:sp>
        <p:nvSpPr>
          <p:cNvPr id="113" name="LogoRus">
            <a:extLst>
              <a:ext uri="{FF2B5EF4-FFF2-40B4-BE49-F238E27FC236}">
                <a16:creationId xmlns:a16="http://schemas.microsoft.com/office/drawing/2014/main" id="{4DC6CDEE-0AF5-4A45-BDC3-C3A5FA3413D7}"/>
              </a:ext>
            </a:extLst>
          </p:cNvPr>
          <p:cNvSpPr/>
          <p:nvPr/>
        </p:nvSpPr>
        <p:spPr>
          <a:xfrm>
            <a:off x="7154296" y="6599246"/>
            <a:ext cx="4285018" cy="165214"/>
          </a:xfrm>
          <a:prstGeom prst="rect">
            <a:avLst/>
          </a:prstGeom>
        </p:spPr>
        <p:txBody>
          <a:bodyPr lIns="0" tIns="0" rIns="0" bIns="0" anchor="ctr"/>
          <a:lstStyle/>
          <a:p>
            <a:pPr algn="r" fontAlgn="auto">
              <a:spcBef>
                <a:spcPts val="0"/>
              </a:spcBef>
              <a:spcAft>
                <a:spcPts val="0"/>
              </a:spcAft>
              <a:defRPr/>
            </a:pPr>
            <a:r>
              <a:rPr lang="ru-RU" sz="816">
                <a:solidFill>
                  <a:schemeClr val="accent6"/>
                </a:solidFill>
                <a:latin typeface="+mn-lt"/>
              </a:rPr>
              <a:t>Газпром нефть</a:t>
            </a:r>
          </a:p>
        </p:txBody>
      </p:sp>
      <p:sp>
        <p:nvSpPr>
          <p:cNvPr id="65" name="4. Footnote" hidden="1">
            <a:extLst>
              <a:ext uri="{FF2B5EF4-FFF2-40B4-BE49-F238E27FC236}">
                <a16:creationId xmlns:a16="http://schemas.microsoft.com/office/drawing/2014/main" id="{451D9770-7D46-4EC2-8968-514E9BD83D45}"/>
              </a:ext>
            </a:extLst>
          </p:cNvPr>
          <p:cNvSpPr txBox="1">
            <a:spLocks noChangeArrowheads="1"/>
          </p:cNvSpPr>
          <p:nvPr/>
        </p:nvSpPr>
        <p:spPr bwMode="auto">
          <a:xfrm>
            <a:off x="273214" y="6433003"/>
            <a:ext cx="11645573"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89085" indent="-89085">
              <a:defRPr/>
            </a:pPr>
            <a:r>
              <a:rPr lang="en-US" sz="816" baseline="0">
                <a:solidFill>
                  <a:schemeClr val="accent6"/>
                </a:solidFill>
                <a:latin typeface="+mn-lt"/>
                <a:ea typeface="+mn-ea"/>
              </a:rPr>
              <a:t>1 Footnote</a:t>
            </a:r>
          </a:p>
        </p:txBody>
      </p:sp>
      <p:sp>
        <p:nvSpPr>
          <p:cNvPr id="66" name="5. Source" hidden="1">
            <a:extLst>
              <a:ext uri="{FF2B5EF4-FFF2-40B4-BE49-F238E27FC236}">
                <a16:creationId xmlns:a16="http://schemas.microsoft.com/office/drawing/2014/main" id="{3027C3CF-2B7F-4A00-ACF3-89B834E41DBD}"/>
              </a:ext>
            </a:extLst>
          </p:cNvPr>
          <p:cNvSpPr>
            <a:spLocks noChangeArrowheads="1"/>
          </p:cNvSpPr>
          <p:nvPr/>
        </p:nvSpPr>
        <p:spPr bwMode="auto">
          <a:xfrm>
            <a:off x="273214" y="6617291"/>
            <a:ext cx="10106265"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02115" indent="-502115" defTabSz="913526">
              <a:tabLst>
                <a:tab pos="643032" algn="l"/>
              </a:tabLst>
            </a:pPr>
            <a:r>
              <a:rPr lang="en-US" sz="816" baseline="0">
                <a:solidFill>
                  <a:schemeClr val="accent6"/>
                </a:solidFill>
                <a:latin typeface="+mn-lt"/>
                <a:ea typeface="+mn-ea"/>
              </a:rPr>
              <a:t>SOURCE: Source</a:t>
            </a:r>
          </a:p>
        </p:txBody>
      </p:sp>
      <p:sp>
        <p:nvSpPr>
          <p:cNvPr id="5" name="Working Draft" hidden="1">
            <a:extLst>
              <a:ext uri="{FF2B5EF4-FFF2-40B4-BE49-F238E27FC236}">
                <a16:creationId xmlns:a16="http://schemas.microsoft.com/office/drawing/2014/main" id="{65BD8E4B-9492-4D93-9806-1252F7257A48}"/>
              </a:ext>
            </a:extLst>
          </p:cNvPr>
          <p:cNvSpPr txBox="1"/>
          <p:nvPr/>
        </p:nvSpPr>
        <p:spPr>
          <a:xfrm rot="5400000">
            <a:off x="10831413" y="2590642"/>
            <a:ext cx="2591592" cy="190317"/>
          </a:xfrm>
          <a:prstGeom prst="rect">
            <a:avLst/>
          </a:prstGeom>
          <a:noFill/>
        </p:spPr>
        <p:txBody>
          <a:bodyPr vert="horz" rtlCol="0">
            <a:spAutoFit/>
          </a:bodyPr>
          <a:lstStyle/>
          <a:p>
            <a:r>
              <a:rPr lang="en-US" sz="612">
                <a:solidFill>
                  <a:srgbClr val="808080"/>
                </a:solidFill>
              </a:rPr>
              <a:t>Last Modified 02.03.2022 15:38 SE Asia Standard Time</a:t>
            </a:r>
            <a:endParaRPr lang="ru-RU" sz="612">
              <a:solidFill>
                <a:srgbClr val="808080"/>
              </a:solidFill>
            </a:endParaRPr>
          </a:p>
        </p:txBody>
      </p:sp>
      <p:sp>
        <p:nvSpPr>
          <p:cNvPr id="7" name="Printed" hidden="1">
            <a:extLst>
              <a:ext uri="{FF2B5EF4-FFF2-40B4-BE49-F238E27FC236}">
                <a16:creationId xmlns:a16="http://schemas.microsoft.com/office/drawing/2014/main" id="{A2BAC808-7146-4598-9448-F7F7B2A44FB5}"/>
              </a:ext>
            </a:extLst>
          </p:cNvPr>
          <p:cNvSpPr txBox="1"/>
          <p:nvPr/>
        </p:nvSpPr>
        <p:spPr>
          <a:xfrm rot="5400000">
            <a:off x="11479311" y="4486283"/>
            <a:ext cx="1295796" cy="286424"/>
          </a:xfrm>
          <a:prstGeom prst="rect">
            <a:avLst/>
          </a:prstGeom>
          <a:noFill/>
        </p:spPr>
        <p:txBody>
          <a:bodyPr vert="horz" rtlCol="0">
            <a:spAutoFit/>
          </a:bodyPr>
          <a:lstStyle/>
          <a:p>
            <a:r>
              <a:rPr lang="en-US" sz="612">
                <a:solidFill>
                  <a:srgbClr val="808080"/>
                </a:solidFill>
              </a:rPr>
              <a:t>Printed 25.01.2022 8:51 Russia TZ 2 Standard Time</a:t>
            </a:r>
            <a:endParaRPr lang="ru-RU" sz="612">
              <a:solidFill>
                <a:srgbClr val="808080"/>
              </a:solidFill>
            </a:endParaRPr>
          </a:p>
        </p:txBody>
      </p:sp>
      <p:sp>
        <p:nvSpPr>
          <p:cNvPr id="62" name="Rectangle 6">
            <a:extLst>
              <a:ext uri="{FF2B5EF4-FFF2-40B4-BE49-F238E27FC236}">
                <a16:creationId xmlns:a16="http://schemas.microsoft.com/office/drawing/2014/main" id="{1C56E18F-B42A-4C4B-BF18-ED569C6A01B5}"/>
              </a:ext>
            </a:extLst>
          </p:cNvPr>
          <p:cNvSpPr/>
          <p:nvPr userDrawn="1"/>
        </p:nvSpPr>
        <p:spPr>
          <a:xfrm>
            <a:off x="402717" y="228818"/>
            <a:ext cx="673546" cy="45667"/>
          </a:xfrm>
          <a:prstGeom prst="rect">
            <a:avLst/>
          </a:prstGeom>
          <a:solidFill>
            <a:srgbClr val="8A8A8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12"/>
              </a:spcBef>
            </a:pPr>
            <a:endParaRPr lang="ru-RU" sz="1224">
              <a:solidFill>
                <a:schemeClr val="tx1"/>
              </a:solidFill>
            </a:endParaRPr>
          </a:p>
        </p:txBody>
      </p:sp>
      <p:sp>
        <p:nvSpPr>
          <p:cNvPr id="64" name="Rectangle 7">
            <a:extLst>
              <a:ext uri="{FF2B5EF4-FFF2-40B4-BE49-F238E27FC236}">
                <a16:creationId xmlns:a16="http://schemas.microsoft.com/office/drawing/2014/main" id="{1ED41F63-C485-6140-8F73-292A49F9D6DE}"/>
              </a:ext>
            </a:extLst>
          </p:cNvPr>
          <p:cNvSpPr/>
          <p:nvPr userDrawn="1"/>
        </p:nvSpPr>
        <p:spPr>
          <a:xfrm>
            <a:off x="402717" y="826236"/>
            <a:ext cx="673546" cy="45667"/>
          </a:xfrm>
          <a:prstGeom prst="rect">
            <a:avLst/>
          </a:prstGeom>
          <a:solidFill>
            <a:srgbClr val="8A8A8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12"/>
              </a:spcBef>
            </a:pPr>
            <a:endParaRPr lang="ru-RU" sz="1224">
              <a:solidFill>
                <a:schemeClr val="tx1"/>
              </a:solidFill>
            </a:endParaRPr>
          </a:p>
        </p:txBody>
      </p:sp>
    </p:spTree>
    <p:extLst>
      <p:ext uri="{BB962C8B-B14F-4D97-AF65-F5344CB8AC3E}">
        <p14:creationId xmlns:p14="http://schemas.microsoft.com/office/powerpoint/2010/main" val="1979069964"/>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Lst>
  <p:hf hdr="0" ftr="0"/>
  <p:txStyles>
    <p:titleStyle>
      <a:lvl1pPr algn="l" defTabSz="913526" rtl="0" eaLnBrk="1" fontAlgn="base" hangingPunct="1">
        <a:spcBef>
          <a:spcPct val="0"/>
        </a:spcBef>
        <a:spcAft>
          <a:spcPct val="0"/>
        </a:spcAft>
        <a:tabLst>
          <a:tab pos="275353" algn="l"/>
        </a:tabLst>
        <a:defRPr sz="2041" b="0" baseline="0">
          <a:solidFill>
            <a:schemeClr val="tx2"/>
          </a:solidFill>
          <a:latin typeface="+mj-lt"/>
          <a:ea typeface="+mj-ea"/>
          <a:cs typeface="+mj-cs"/>
        </a:defRPr>
      </a:lvl1pPr>
      <a:lvl2pPr algn="l" defTabSz="913526" rtl="0" eaLnBrk="1" fontAlgn="base" hangingPunct="1">
        <a:spcBef>
          <a:spcPct val="0"/>
        </a:spcBef>
        <a:spcAft>
          <a:spcPct val="0"/>
        </a:spcAft>
        <a:defRPr sz="1939" b="1">
          <a:solidFill>
            <a:schemeClr val="tx2"/>
          </a:solidFill>
          <a:latin typeface="Arial" charset="0"/>
        </a:defRPr>
      </a:lvl2pPr>
      <a:lvl3pPr algn="l" defTabSz="913526" rtl="0" eaLnBrk="1" fontAlgn="base" hangingPunct="1">
        <a:spcBef>
          <a:spcPct val="0"/>
        </a:spcBef>
        <a:spcAft>
          <a:spcPct val="0"/>
        </a:spcAft>
        <a:defRPr sz="1939" b="1">
          <a:solidFill>
            <a:schemeClr val="tx2"/>
          </a:solidFill>
          <a:latin typeface="Arial" charset="0"/>
        </a:defRPr>
      </a:lvl3pPr>
      <a:lvl4pPr algn="l" defTabSz="913526" rtl="0" eaLnBrk="1" fontAlgn="base" hangingPunct="1">
        <a:spcBef>
          <a:spcPct val="0"/>
        </a:spcBef>
        <a:spcAft>
          <a:spcPct val="0"/>
        </a:spcAft>
        <a:defRPr sz="1939" b="1">
          <a:solidFill>
            <a:schemeClr val="tx2"/>
          </a:solidFill>
          <a:latin typeface="Arial" charset="0"/>
        </a:defRPr>
      </a:lvl4pPr>
      <a:lvl5pPr algn="l" defTabSz="913526" rtl="0" eaLnBrk="1" fontAlgn="base" hangingPunct="1">
        <a:spcBef>
          <a:spcPct val="0"/>
        </a:spcBef>
        <a:spcAft>
          <a:spcPct val="0"/>
        </a:spcAft>
        <a:defRPr sz="1939" b="1">
          <a:solidFill>
            <a:schemeClr val="tx2"/>
          </a:solidFill>
          <a:latin typeface="Arial" charset="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p:titleStyle>
    <p:bodyStyle>
      <a:lvl1pPr marL="0" indent="0" algn="l" defTabSz="913526" rtl="0" eaLnBrk="1" fontAlgn="base" hangingPunct="1">
        <a:spcBef>
          <a:spcPct val="0"/>
        </a:spcBef>
        <a:spcAft>
          <a:spcPct val="0"/>
        </a:spcAft>
        <a:buClr>
          <a:schemeClr val="tx2"/>
        </a:buClr>
        <a:buSzPct val="100000"/>
        <a:defRPr sz="1632" baseline="0">
          <a:solidFill>
            <a:schemeClr val="tx1"/>
          </a:solidFill>
          <a:latin typeface="+mn-lt"/>
          <a:ea typeface="+mn-ea"/>
          <a:cs typeface="+mn-cs"/>
        </a:defRPr>
      </a:lvl1pPr>
      <a:lvl2pPr marL="197607" indent="-195987" algn="l" defTabSz="913526" rtl="0" eaLnBrk="1" fontAlgn="base" hangingPunct="1">
        <a:spcBef>
          <a:spcPct val="0"/>
        </a:spcBef>
        <a:spcAft>
          <a:spcPct val="0"/>
        </a:spcAft>
        <a:buClr>
          <a:schemeClr val="tx2"/>
        </a:buClr>
        <a:buSzPct val="125000"/>
        <a:buFont typeface="Arial" charset="0"/>
        <a:buChar char="▪"/>
        <a:defRPr sz="1632" baseline="0">
          <a:solidFill>
            <a:schemeClr val="tx1"/>
          </a:solidFill>
          <a:latin typeface="+mn-lt"/>
        </a:defRPr>
      </a:lvl2pPr>
      <a:lvl3pPr marL="466481" indent="-267255"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3pPr>
      <a:lvl4pPr marL="626835" indent="-158733" algn="l" defTabSz="913526" rtl="0" eaLnBrk="1" fontAlgn="base" hangingPunct="1">
        <a:spcBef>
          <a:spcPct val="0"/>
        </a:spcBef>
        <a:spcAft>
          <a:spcPct val="0"/>
        </a:spcAft>
        <a:buClr>
          <a:schemeClr val="tx2"/>
        </a:buClr>
        <a:buSzPct val="120000"/>
        <a:buFont typeface="Arial" charset="0"/>
        <a:buChar char="▫"/>
        <a:defRPr sz="1632" baseline="0">
          <a:solidFill>
            <a:schemeClr val="tx1"/>
          </a:solidFill>
          <a:latin typeface="+mn-lt"/>
        </a:defRPr>
      </a:lvl4pPr>
      <a:lvl5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5pPr>
      <a:lvl6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029" indent="-132818" algn="l" defTabSz="913526"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p:bodyStyle>
    <p:otherStyle>
      <a:defPPr>
        <a:defRPr lang="ru-RU"/>
      </a:defPPr>
      <a:lvl1pPr marL="0" algn="l" defTabSz="932962" rtl="0" eaLnBrk="1" latinLnBrk="0" hangingPunct="1">
        <a:defRPr sz="1837" kern="1200">
          <a:solidFill>
            <a:schemeClr val="tx1"/>
          </a:solidFill>
          <a:latin typeface="+mn-lt"/>
          <a:ea typeface="+mn-ea"/>
          <a:cs typeface="+mn-cs"/>
        </a:defRPr>
      </a:lvl1pPr>
      <a:lvl2pPr marL="466481" algn="l" defTabSz="932962" rtl="0" eaLnBrk="1" latinLnBrk="0" hangingPunct="1">
        <a:defRPr sz="1837" kern="1200">
          <a:solidFill>
            <a:schemeClr val="tx1"/>
          </a:solidFill>
          <a:latin typeface="+mn-lt"/>
          <a:ea typeface="+mn-ea"/>
          <a:cs typeface="+mn-cs"/>
        </a:defRPr>
      </a:lvl2pPr>
      <a:lvl3pPr marL="932962" algn="l" defTabSz="932962" rtl="0" eaLnBrk="1" latinLnBrk="0" hangingPunct="1">
        <a:defRPr sz="1837" kern="1200">
          <a:solidFill>
            <a:schemeClr val="tx1"/>
          </a:solidFill>
          <a:latin typeface="+mn-lt"/>
          <a:ea typeface="+mn-ea"/>
          <a:cs typeface="+mn-cs"/>
        </a:defRPr>
      </a:lvl3pPr>
      <a:lvl4pPr marL="1399443" algn="l" defTabSz="932962" rtl="0" eaLnBrk="1" latinLnBrk="0" hangingPunct="1">
        <a:defRPr sz="1837" kern="1200">
          <a:solidFill>
            <a:schemeClr val="tx1"/>
          </a:solidFill>
          <a:latin typeface="+mn-lt"/>
          <a:ea typeface="+mn-ea"/>
          <a:cs typeface="+mn-cs"/>
        </a:defRPr>
      </a:lvl4pPr>
      <a:lvl5pPr marL="1865925" algn="l" defTabSz="932962" rtl="0" eaLnBrk="1" latinLnBrk="0" hangingPunct="1">
        <a:defRPr sz="1837" kern="1200">
          <a:solidFill>
            <a:schemeClr val="tx1"/>
          </a:solidFill>
          <a:latin typeface="+mn-lt"/>
          <a:ea typeface="+mn-ea"/>
          <a:cs typeface="+mn-cs"/>
        </a:defRPr>
      </a:lvl5pPr>
      <a:lvl6pPr marL="2332406" algn="l" defTabSz="932962" rtl="0" eaLnBrk="1" latinLnBrk="0" hangingPunct="1">
        <a:defRPr sz="1837" kern="1200">
          <a:solidFill>
            <a:schemeClr val="tx1"/>
          </a:solidFill>
          <a:latin typeface="+mn-lt"/>
          <a:ea typeface="+mn-ea"/>
          <a:cs typeface="+mn-cs"/>
        </a:defRPr>
      </a:lvl6pPr>
      <a:lvl7pPr marL="2798887" algn="l" defTabSz="932962" rtl="0" eaLnBrk="1" latinLnBrk="0" hangingPunct="1">
        <a:defRPr sz="1837" kern="1200">
          <a:solidFill>
            <a:schemeClr val="tx1"/>
          </a:solidFill>
          <a:latin typeface="+mn-lt"/>
          <a:ea typeface="+mn-ea"/>
          <a:cs typeface="+mn-cs"/>
        </a:defRPr>
      </a:lvl7pPr>
      <a:lvl8pPr marL="3265368" algn="l" defTabSz="932962" rtl="0" eaLnBrk="1" latinLnBrk="0" hangingPunct="1">
        <a:defRPr sz="1837" kern="1200">
          <a:solidFill>
            <a:schemeClr val="tx1"/>
          </a:solidFill>
          <a:latin typeface="+mn-lt"/>
          <a:ea typeface="+mn-ea"/>
          <a:cs typeface="+mn-cs"/>
        </a:defRPr>
      </a:lvl8pPr>
      <a:lvl9pPr marL="3731849" algn="l" defTabSz="932962" rtl="0" eaLnBrk="1" latinLnBrk="0" hangingPunct="1">
        <a:defRPr sz="1837"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00F97A-1E25-DAEB-3488-920DA5E17304}"/>
              </a:ext>
            </a:extLst>
          </p:cNvPr>
          <p:cNvSpPr>
            <a:spLocks noGrp="1"/>
          </p:cNvSpPr>
          <p:nvPr>
            <p:ph type="sldNum" sz="quarter" idx="12"/>
          </p:nvPr>
        </p:nvSpPr>
        <p:spPr/>
        <p:txBody>
          <a:bodyPr/>
          <a:lstStyle/>
          <a:p>
            <a:fld id="{487FBA72-5F94-4295-B417-E950E1EFE33B}" type="slidenum">
              <a:rPr lang="ru-RU" smtClean="0"/>
              <a:t>1</a:t>
            </a:fld>
            <a:endParaRPr lang="ru-RU"/>
          </a:p>
        </p:txBody>
      </p:sp>
      <p:sp>
        <p:nvSpPr>
          <p:cNvPr id="3" name="TextBox 2">
            <a:extLst>
              <a:ext uri="{FF2B5EF4-FFF2-40B4-BE49-F238E27FC236}">
                <a16:creationId xmlns:a16="http://schemas.microsoft.com/office/drawing/2014/main" id="{6132E1D0-E143-5E20-005E-84C3709281A0}"/>
              </a:ext>
            </a:extLst>
          </p:cNvPr>
          <p:cNvSpPr txBox="1"/>
          <p:nvPr/>
        </p:nvSpPr>
        <p:spPr>
          <a:xfrm>
            <a:off x="0" y="93518"/>
            <a:ext cx="12192000" cy="6555641"/>
          </a:xfrm>
          <a:prstGeom prst="rect">
            <a:avLst/>
          </a:prstGeom>
          <a:noFill/>
        </p:spPr>
        <p:txBody>
          <a:bodyPr wrap="square" rtlCol="0">
            <a:spAutoFit/>
          </a:bodyPr>
          <a:lstStyle/>
          <a:p>
            <a:pPr algn="ctr"/>
            <a:endParaRPr lang="en-GB"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MSc Petroleum Engineering</a:t>
            </a:r>
            <a:endParaRPr lang="en-US" sz="2000" dirty="0">
              <a:latin typeface="Aptos Display" panose="020B0004020202020204" pitchFamily="34" charset="0"/>
              <a:cs typeface="Arial" panose="020B0604020202020204" pitchFamily="34" charset="0"/>
            </a:endParaRPr>
          </a:p>
          <a:p>
            <a:pPr algn="ctr"/>
            <a:r>
              <a:rPr lang="en-US" sz="2000" dirty="0">
                <a:latin typeface="Aptos Display" panose="020B0004020202020204" pitchFamily="34" charset="0"/>
                <a:cs typeface="Arial" panose="020B0604020202020204" pitchFamily="34" charset="0"/>
              </a:rPr>
              <a:t>Project presentation</a:t>
            </a:r>
          </a:p>
          <a:p>
            <a:pPr algn="ctr"/>
            <a:endParaRPr lang="en-GB"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Artem Potlog</a:t>
            </a:r>
          </a:p>
          <a:p>
            <a:pPr algn="ct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Depositional facies prediction using machine learning</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 </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 </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  </a:t>
            </a:r>
          </a:p>
          <a:p>
            <a:pPr algn="ct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   </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 </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Heriot-Watt University</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 </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School of Energy Geoscience Infrastructure and Society</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Institute of GeoEnergy </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 </a:t>
            </a:r>
            <a:endParaRPr lang="en-US" sz="2000" dirty="0">
              <a:latin typeface="Aptos Display" panose="020B0004020202020204" pitchFamily="34" charset="0"/>
              <a:cs typeface="Arial" panose="020B0604020202020204" pitchFamily="34" charset="0"/>
            </a:endParaRPr>
          </a:p>
          <a:p>
            <a:pPr algn="ctr"/>
            <a:r>
              <a:rPr lang="en-GB" sz="2000" dirty="0">
                <a:latin typeface="Aptos Display" panose="020B0004020202020204" pitchFamily="34" charset="0"/>
                <a:cs typeface="Arial" panose="020B0604020202020204" pitchFamily="34" charset="0"/>
              </a:rPr>
              <a:t>Prof. Vasily Demyanov</a:t>
            </a:r>
          </a:p>
          <a:p>
            <a:pPr algn="ctr"/>
            <a:r>
              <a:rPr lang="en-GB" sz="2000" dirty="0">
                <a:latin typeface="Aptos Display" panose="020B0004020202020204" pitchFamily="34" charset="0"/>
                <a:cs typeface="Arial" panose="020B0604020202020204" pitchFamily="34" charset="0"/>
              </a:rPr>
              <a:t>Farah Rabie</a:t>
            </a:r>
            <a:endParaRPr lang="en-US" sz="2000" dirty="0">
              <a:latin typeface="Aptos Display" panose="020B0004020202020204" pitchFamily="34" charset="0"/>
              <a:cs typeface="Arial" panose="020B0604020202020204" pitchFamily="34" charset="0"/>
            </a:endParaRPr>
          </a:p>
          <a:p>
            <a:pPr algn="ctr"/>
            <a:endParaRPr lang="en-US" sz="2000" dirty="0">
              <a:latin typeface="Aptos Display" panose="020B0004020202020204" pitchFamily="34" charset="0"/>
              <a:cs typeface="Arial" panose="020B0604020202020204" pitchFamily="34" charset="0"/>
            </a:endParaRPr>
          </a:p>
        </p:txBody>
      </p:sp>
      <p:pic>
        <p:nvPicPr>
          <p:cNvPr id="5" name="Picture 4" descr="A logo for a university&#10;&#10;AI-generated content may be incorrect.">
            <a:extLst>
              <a:ext uri="{FF2B5EF4-FFF2-40B4-BE49-F238E27FC236}">
                <a16:creationId xmlns:a16="http://schemas.microsoft.com/office/drawing/2014/main" id="{BC7BFBCE-9A4A-1FE7-AFA5-F1DB3BEA5A1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9940" y="-147820"/>
            <a:ext cx="1806287" cy="1806287"/>
          </a:xfrm>
          <a:prstGeom prst="rect">
            <a:avLst/>
          </a:prstGeom>
        </p:spPr>
      </p:pic>
      <p:pic>
        <p:nvPicPr>
          <p:cNvPr id="14" name="Picture 13" descr="A black background with a square in the middle&#10;&#10;AI-generated content may be incorrect.">
            <a:extLst>
              <a:ext uri="{FF2B5EF4-FFF2-40B4-BE49-F238E27FC236}">
                <a16:creationId xmlns:a16="http://schemas.microsoft.com/office/drawing/2014/main" id="{65DA240F-E527-F593-9567-8C199801F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2195" y="289491"/>
            <a:ext cx="2608125" cy="898353"/>
          </a:xfrm>
          <a:prstGeom prst="rect">
            <a:avLst/>
          </a:prstGeom>
        </p:spPr>
      </p:pic>
    </p:spTree>
    <p:extLst>
      <p:ext uri="{BB962C8B-B14F-4D97-AF65-F5344CB8AC3E}">
        <p14:creationId xmlns:p14="http://schemas.microsoft.com/office/powerpoint/2010/main" val="2749120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89413-0E04-CFBA-810E-78EF553D0B3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F1486FE3-937D-E6E9-CA1A-24639D1526B0}"/>
              </a:ext>
            </a:extLst>
          </p:cNvPr>
          <p:cNvSpPr txBox="1"/>
          <p:nvPr/>
        </p:nvSpPr>
        <p:spPr>
          <a:xfrm>
            <a:off x="3607569" y="5609630"/>
            <a:ext cx="7107722" cy="369332"/>
          </a:xfrm>
          <a:prstGeom prst="rect">
            <a:avLst/>
          </a:prstGeom>
          <a:noFill/>
        </p:spPr>
        <p:txBody>
          <a:bodyPr wrap="square" rtlCol="0">
            <a:spAutoFit/>
          </a:bodyPr>
          <a:lstStyle/>
          <a:p>
            <a:pPr>
              <a:spcBef>
                <a:spcPts val="600"/>
              </a:spcBef>
            </a:pPr>
            <a:r>
              <a:rPr lang="en-GB" dirty="0">
                <a:latin typeface="Arial Narrow" panose="020B0606020202030204" pitchFamily="34" charset="0"/>
              </a:rPr>
              <a:t>Wells available for supervised learning </a:t>
            </a:r>
          </a:p>
        </p:txBody>
      </p:sp>
      <p:pic>
        <p:nvPicPr>
          <p:cNvPr id="2" name="Picture 1" descr="A colorful bars with black text&#10;&#10;AI-generated content may be incorrect.">
            <a:extLst>
              <a:ext uri="{FF2B5EF4-FFF2-40B4-BE49-F238E27FC236}">
                <a16:creationId xmlns:a16="http://schemas.microsoft.com/office/drawing/2014/main" id="{BD74EB5E-DF7D-461B-C796-7F27961C9D9B}"/>
              </a:ext>
            </a:extLst>
          </p:cNvPr>
          <p:cNvPicPr>
            <a:picLocks noChangeAspect="1"/>
          </p:cNvPicPr>
          <p:nvPr/>
        </p:nvPicPr>
        <p:blipFill>
          <a:blip r:embed="rId3"/>
          <a:stretch>
            <a:fillRect/>
          </a:stretch>
        </p:blipFill>
        <p:spPr>
          <a:xfrm>
            <a:off x="3072267" y="1467693"/>
            <a:ext cx="8980596" cy="4257960"/>
          </a:xfrm>
          <a:prstGeom prst="rect">
            <a:avLst/>
          </a:prstGeom>
        </p:spPr>
      </p:pic>
      <p:sp>
        <p:nvSpPr>
          <p:cNvPr id="3" name="Title 2">
            <a:extLst>
              <a:ext uri="{FF2B5EF4-FFF2-40B4-BE49-F238E27FC236}">
                <a16:creationId xmlns:a16="http://schemas.microsoft.com/office/drawing/2014/main" id="{D921BDB2-C431-956F-6133-51F7DDEC2C49}"/>
              </a:ext>
            </a:extLst>
          </p:cNvPr>
          <p:cNvSpPr>
            <a:spLocks noGrp="1"/>
          </p:cNvSpPr>
          <p:nvPr>
            <p:ph type="ctrTitle"/>
          </p:nvPr>
        </p:nvSpPr>
        <p:spPr>
          <a:xfrm>
            <a:off x="486133" y="354590"/>
            <a:ext cx="11806312" cy="539372"/>
          </a:xfrm>
        </p:spPr>
        <p:txBody>
          <a:bodyPr/>
          <a:lstStyle/>
          <a:p>
            <a:r>
              <a:rPr lang="en-GB" sz="2400" dirty="0">
                <a:solidFill>
                  <a:schemeClr val="tx1"/>
                </a:solidFill>
                <a:latin typeface="Aptos Display" panose="020B0004020202020204" pitchFamily="34" charset="0"/>
              </a:rPr>
              <a:t>Wells pick for training/testing dictated by facies representation</a:t>
            </a:r>
          </a:p>
        </p:txBody>
      </p:sp>
      <p:sp>
        <p:nvSpPr>
          <p:cNvPr id="6" name="Right Brace 5">
            <a:extLst>
              <a:ext uri="{FF2B5EF4-FFF2-40B4-BE49-F238E27FC236}">
                <a16:creationId xmlns:a16="http://schemas.microsoft.com/office/drawing/2014/main" id="{2ED402BB-6191-14D3-F7E3-0E6200839A04}"/>
              </a:ext>
            </a:extLst>
          </p:cNvPr>
          <p:cNvSpPr/>
          <p:nvPr/>
        </p:nvSpPr>
        <p:spPr>
          <a:xfrm rot="5400000">
            <a:off x="6768663" y="2903956"/>
            <a:ext cx="148238" cy="620316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1A45E7ED-2A31-76B1-3837-65AC30B41F1E}"/>
              </a:ext>
            </a:extLst>
          </p:cNvPr>
          <p:cNvSpPr txBox="1"/>
          <p:nvPr/>
        </p:nvSpPr>
        <p:spPr>
          <a:xfrm>
            <a:off x="5644187" y="5977357"/>
            <a:ext cx="3568662" cy="369332"/>
          </a:xfrm>
          <a:prstGeom prst="rect">
            <a:avLst/>
          </a:prstGeom>
          <a:noFill/>
        </p:spPr>
        <p:txBody>
          <a:bodyPr wrap="square" rtlCol="0">
            <a:spAutoFit/>
          </a:bodyPr>
          <a:lstStyle/>
          <a:p>
            <a:r>
              <a:rPr lang="en-US" dirty="0"/>
              <a:t>All wells with depositional facies labels</a:t>
            </a:r>
          </a:p>
        </p:txBody>
      </p:sp>
      <p:sp>
        <p:nvSpPr>
          <p:cNvPr id="15" name="Right Brace 14">
            <a:extLst>
              <a:ext uri="{FF2B5EF4-FFF2-40B4-BE49-F238E27FC236}">
                <a16:creationId xmlns:a16="http://schemas.microsoft.com/office/drawing/2014/main" id="{27595772-8644-DC84-600A-255DC30BE619}"/>
              </a:ext>
            </a:extLst>
          </p:cNvPr>
          <p:cNvSpPr/>
          <p:nvPr/>
        </p:nvSpPr>
        <p:spPr>
          <a:xfrm rot="5400000">
            <a:off x="5120969" y="4158003"/>
            <a:ext cx="148239" cy="290778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highlight>
                <a:srgbClr val="1B4233"/>
              </a:highlight>
            </a:endParaRPr>
          </a:p>
        </p:txBody>
      </p:sp>
      <p:sp>
        <p:nvSpPr>
          <p:cNvPr id="18" name="Rectangle 17">
            <a:extLst>
              <a:ext uri="{FF2B5EF4-FFF2-40B4-BE49-F238E27FC236}">
                <a16:creationId xmlns:a16="http://schemas.microsoft.com/office/drawing/2014/main" id="{CF3E28CE-34E7-CFF9-D0DF-1B22DEADA01C}"/>
              </a:ext>
            </a:extLst>
          </p:cNvPr>
          <p:cNvSpPr/>
          <p:nvPr/>
        </p:nvSpPr>
        <p:spPr>
          <a:xfrm>
            <a:off x="450551" y="1132347"/>
            <a:ext cx="2621716" cy="522400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GB" sz="2000" dirty="0">
                <a:solidFill>
                  <a:schemeClr val="tx1"/>
                </a:solidFill>
                <a:latin typeface="Aptos Display" panose="020B0004020202020204" pitchFamily="34" charset="0"/>
              </a:rPr>
              <a:t>Not all wells available for supervised learning have a good representation of depo. facies, which dictates wells pick for training/testing purpose</a:t>
            </a:r>
          </a:p>
          <a:p>
            <a:pPr>
              <a:spcBef>
                <a:spcPts val="600"/>
              </a:spcBef>
            </a:pPr>
            <a:endParaRPr lang="en-GB" sz="2000" dirty="0">
              <a:solidFill>
                <a:schemeClr val="tx1"/>
              </a:solidFill>
              <a:latin typeface="Aptos Display" panose="020B0004020202020204" pitchFamily="34" charset="0"/>
            </a:endParaRPr>
          </a:p>
          <a:p>
            <a:pPr>
              <a:spcBef>
                <a:spcPts val="600"/>
              </a:spcBef>
            </a:pPr>
            <a:r>
              <a:rPr lang="en-GB" sz="2000" dirty="0">
                <a:solidFill>
                  <a:schemeClr val="tx1"/>
                </a:solidFill>
                <a:latin typeface="Aptos Display" panose="020B0004020202020204" pitchFamily="34" charset="0"/>
              </a:rPr>
              <a:t>Well F-5 (or 15_C) is used for testing purpose</a:t>
            </a:r>
          </a:p>
          <a:p>
            <a:pPr>
              <a:spcBef>
                <a:spcPts val="600"/>
              </a:spcBef>
            </a:pPr>
            <a:endParaRPr lang="en-GB" sz="2000" dirty="0">
              <a:solidFill>
                <a:schemeClr val="tx1"/>
              </a:solidFill>
              <a:latin typeface="Aptos Display" panose="020B0004020202020204" pitchFamily="34" charset="0"/>
            </a:endParaRPr>
          </a:p>
          <a:p>
            <a:pPr>
              <a:spcBef>
                <a:spcPts val="600"/>
              </a:spcBef>
            </a:pPr>
            <a:r>
              <a:rPr lang="en-GB" sz="2000" dirty="0">
                <a:solidFill>
                  <a:schemeClr val="tx1"/>
                </a:solidFill>
                <a:latin typeface="Aptos Display" panose="020B0004020202020204" pitchFamily="34" charset="0"/>
              </a:rPr>
              <a:t>Wells F-4, 15_C, F-12, BT2 – training wells </a:t>
            </a:r>
          </a:p>
        </p:txBody>
      </p:sp>
      <p:sp>
        <p:nvSpPr>
          <p:cNvPr id="5" name="Arrow: Down 4">
            <a:extLst>
              <a:ext uri="{FF2B5EF4-FFF2-40B4-BE49-F238E27FC236}">
                <a16:creationId xmlns:a16="http://schemas.microsoft.com/office/drawing/2014/main" id="{9F3A9940-CD15-8019-A561-4198104F1065}"/>
              </a:ext>
            </a:extLst>
          </p:cNvPr>
          <p:cNvSpPr/>
          <p:nvPr/>
        </p:nvSpPr>
        <p:spPr>
          <a:xfrm>
            <a:off x="4359084" y="1283335"/>
            <a:ext cx="529936" cy="1822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3F24628-F03B-B8D5-565D-A3E8DF202472}"/>
              </a:ext>
            </a:extLst>
          </p:cNvPr>
          <p:cNvSpPr txBox="1"/>
          <p:nvPr/>
        </p:nvSpPr>
        <p:spPr>
          <a:xfrm>
            <a:off x="4281424" y="1038392"/>
            <a:ext cx="1111828" cy="276999"/>
          </a:xfrm>
          <a:prstGeom prst="rect">
            <a:avLst/>
          </a:prstGeom>
          <a:noFill/>
        </p:spPr>
        <p:txBody>
          <a:bodyPr wrap="square" rtlCol="0">
            <a:spAutoFit/>
          </a:bodyPr>
          <a:lstStyle/>
          <a:p>
            <a:r>
              <a:rPr lang="en-US" sz="1200" dirty="0"/>
              <a:t>Test well</a:t>
            </a:r>
          </a:p>
        </p:txBody>
      </p:sp>
      <p:sp>
        <p:nvSpPr>
          <p:cNvPr id="9" name="Slide Number Placeholder 1">
            <a:extLst>
              <a:ext uri="{FF2B5EF4-FFF2-40B4-BE49-F238E27FC236}">
                <a16:creationId xmlns:a16="http://schemas.microsoft.com/office/drawing/2014/main" id="{5567908F-1D5C-01EA-07DE-E194A0C56344}"/>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10</a:t>
            </a:fld>
            <a:endParaRPr lang="ru-RU" sz="1400" dirty="0">
              <a:solidFill>
                <a:srgbClr val="1B4233"/>
              </a:solidFill>
            </a:endParaRPr>
          </a:p>
        </p:txBody>
      </p:sp>
      <p:sp>
        <p:nvSpPr>
          <p:cNvPr id="4" name="Arrow: Down 3">
            <a:extLst>
              <a:ext uri="{FF2B5EF4-FFF2-40B4-BE49-F238E27FC236}">
                <a16:creationId xmlns:a16="http://schemas.microsoft.com/office/drawing/2014/main" id="{FDC8C04C-E192-2BA1-9CB0-B68CB94B39FF}"/>
              </a:ext>
            </a:extLst>
          </p:cNvPr>
          <p:cNvSpPr/>
          <p:nvPr/>
        </p:nvSpPr>
        <p:spPr>
          <a:xfrm>
            <a:off x="3796675" y="1283335"/>
            <a:ext cx="529936" cy="182294"/>
          </a:xfrm>
          <a:prstGeom prst="downArrow">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36D8B44-F01F-C224-DB71-7FA8B190216B}"/>
              </a:ext>
            </a:extLst>
          </p:cNvPr>
          <p:cNvSpPr txBox="1"/>
          <p:nvPr/>
        </p:nvSpPr>
        <p:spPr>
          <a:xfrm>
            <a:off x="3725510" y="1026392"/>
            <a:ext cx="1111828" cy="276999"/>
          </a:xfrm>
          <a:prstGeom prst="rect">
            <a:avLst/>
          </a:prstGeom>
          <a:noFill/>
        </p:spPr>
        <p:txBody>
          <a:bodyPr wrap="square" rtlCol="0">
            <a:spAutoFit/>
          </a:bodyPr>
          <a:lstStyle/>
          <a:p>
            <a:r>
              <a:rPr lang="en-US" sz="1200" dirty="0"/>
              <a:t>Train well</a:t>
            </a:r>
          </a:p>
        </p:txBody>
      </p:sp>
      <p:sp>
        <p:nvSpPr>
          <p:cNvPr id="17" name="Arrow: Down 16">
            <a:extLst>
              <a:ext uri="{FF2B5EF4-FFF2-40B4-BE49-F238E27FC236}">
                <a16:creationId xmlns:a16="http://schemas.microsoft.com/office/drawing/2014/main" id="{561C0ECE-A03D-84C3-99D7-D112F02DD176}"/>
              </a:ext>
            </a:extLst>
          </p:cNvPr>
          <p:cNvSpPr/>
          <p:nvPr/>
        </p:nvSpPr>
        <p:spPr>
          <a:xfrm>
            <a:off x="4921493" y="1283335"/>
            <a:ext cx="529936" cy="182294"/>
          </a:xfrm>
          <a:prstGeom prst="downArrow">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7C244C7-EA30-25C6-B99E-A64453C9F7C7}"/>
              </a:ext>
            </a:extLst>
          </p:cNvPr>
          <p:cNvSpPr txBox="1"/>
          <p:nvPr/>
        </p:nvSpPr>
        <p:spPr>
          <a:xfrm>
            <a:off x="4837338" y="1046264"/>
            <a:ext cx="1111828" cy="276999"/>
          </a:xfrm>
          <a:prstGeom prst="rect">
            <a:avLst/>
          </a:prstGeom>
          <a:noFill/>
        </p:spPr>
        <p:txBody>
          <a:bodyPr wrap="square" rtlCol="0">
            <a:spAutoFit/>
          </a:bodyPr>
          <a:lstStyle/>
          <a:p>
            <a:r>
              <a:rPr lang="en-US" sz="1200" dirty="0"/>
              <a:t>Train well</a:t>
            </a:r>
          </a:p>
        </p:txBody>
      </p:sp>
      <p:sp>
        <p:nvSpPr>
          <p:cNvPr id="20" name="Arrow: Down 19">
            <a:extLst>
              <a:ext uri="{FF2B5EF4-FFF2-40B4-BE49-F238E27FC236}">
                <a16:creationId xmlns:a16="http://schemas.microsoft.com/office/drawing/2014/main" id="{6097A87B-BCFC-7E9E-D291-3DE5D16B2099}"/>
              </a:ext>
            </a:extLst>
          </p:cNvPr>
          <p:cNvSpPr/>
          <p:nvPr/>
        </p:nvSpPr>
        <p:spPr>
          <a:xfrm>
            <a:off x="5483901" y="1283335"/>
            <a:ext cx="529936" cy="182294"/>
          </a:xfrm>
          <a:prstGeom prst="downArrow">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BD2A37F-4382-B539-C1A5-B0FB4580BAB1}"/>
              </a:ext>
            </a:extLst>
          </p:cNvPr>
          <p:cNvSpPr txBox="1"/>
          <p:nvPr/>
        </p:nvSpPr>
        <p:spPr>
          <a:xfrm>
            <a:off x="5419230" y="1033153"/>
            <a:ext cx="1111828" cy="276999"/>
          </a:xfrm>
          <a:prstGeom prst="rect">
            <a:avLst/>
          </a:prstGeom>
          <a:noFill/>
        </p:spPr>
        <p:txBody>
          <a:bodyPr wrap="square" rtlCol="0">
            <a:spAutoFit/>
          </a:bodyPr>
          <a:lstStyle/>
          <a:p>
            <a:r>
              <a:rPr lang="en-US" sz="1200" dirty="0"/>
              <a:t>Train well</a:t>
            </a:r>
          </a:p>
        </p:txBody>
      </p:sp>
      <p:sp>
        <p:nvSpPr>
          <p:cNvPr id="22" name="Arrow: Down 21">
            <a:extLst>
              <a:ext uri="{FF2B5EF4-FFF2-40B4-BE49-F238E27FC236}">
                <a16:creationId xmlns:a16="http://schemas.microsoft.com/office/drawing/2014/main" id="{AFDE8507-8FE2-625A-CEC7-28E9633C37A5}"/>
              </a:ext>
            </a:extLst>
          </p:cNvPr>
          <p:cNvSpPr/>
          <p:nvPr/>
        </p:nvSpPr>
        <p:spPr>
          <a:xfrm>
            <a:off x="6046309" y="1283335"/>
            <a:ext cx="529936" cy="182294"/>
          </a:xfrm>
          <a:prstGeom prst="downArrow">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D172E16E-037D-9563-340A-B37C440464F3}"/>
              </a:ext>
            </a:extLst>
          </p:cNvPr>
          <p:cNvSpPr txBox="1"/>
          <p:nvPr/>
        </p:nvSpPr>
        <p:spPr>
          <a:xfrm>
            <a:off x="5975144" y="1041281"/>
            <a:ext cx="1111828" cy="276999"/>
          </a:xfrm>
          <a:prstGeom prst="rect">
            <a:avLst/>
          </a:prstGeom>
          <a:noFill/>
        </p:spPr>
        <p:txBody>
          <a:bodyPr wrap="square" rtlCol="0">
            <a:spAutoFit/>
          </a:bodyPr>
          <a:lstStyle/>
          <a:p>
            <a:r>
              <a:rPr lang="en-US" sz="1200" dirty="0"/>
              <a:t>Train well</a:t>
            </a:r>
          </a:p>
        </p:txBody>
      </p:sp>
    </p:spTree>
    <p:extLst>
      <p:ext uri="{BB962C8B-B14F-4D97-AF65-F5344CB8AC3E}">
        <p14:creationId xmlns:p14="http://schemas.microsoft.com/office/powerpoint/2010/main" val="4047724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F36EA-560B-14D0-CC1D-4D9CBBA84EAA}"/>
              </a:ext>
            </a:extLst>
          </p:cNvPr>
          <p:cNvSpPr>
            <a:spLocks noGrp="1"/>
          </p:cNvSpPr>
          <p:nvPr>
            <p:ph type="ctrTitle"/>
          </p:nvPr>
        </p:nvSpPr>
        <p:spPr/>
        <p:txBody>
          <a:bodyPr/>
          <a:lstStyle/>
          <a:p>
            <a:r>
              <a:rPr lang="en-US" dirty="0">
                <a:solidFill>
                  <a:schemeClr val="tx1"/>
                </a:solidFill>
                <a:latin typeface="Aptos" panose="020B0004020202020204" pitchFamily="34" charset="0"/>
              </a:rPr>
              <a:t>Workflow and methods</a:t>
            </a:r>
          </a:p>
        </p:txBody>
      </p:sp>
      <p:sp>
        <p:nvSpPr>
          <p:cNvPr id="4" name="Slide Number Placeholder 1">
            <a:extLst>
              <a:ext uri="{FF2B5EF4-FFF2-40B4-BE49-F238E27FC236}">
                <a16:creationId xmlns:a16="http://schemas.microsoft.com/office/drawing/2014/main" id="{922A86D2-8FBA-3845-FB6F-FE137C594A95}"/>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11</a:t>
            </a:fld>
            <a:endParaRPr lang="ru-RU" sz="1400" dirty="0">
              <a:solidFill>
                <a:srgbClr val="1B4233"/>
              </a:solidFill>
            </a:endParaRPr>
          </a:p>
        </p:txBody>
      </p:sp>
    </p:spTree>
    <p:extLst>
      <p:ext uri="{BB962C8B-B14F-4D97-AF65-F5344CB8AC3E}">
        <p14:creationId xmlns:p14="http://schemas.microsoft.com/office/powerpoint/2010/main" val="2977574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C7DF1-3F2D-EF56-F1D3-84B2FC110A7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BF59B3-EB74-E96C-C247-4DADE5EFBCF5}"/>
              </a:ext>
            </a:extLst>
          </p:cNvPr>
          <p:cNvSpPr>
            <a:spLocks noGrp="1"/>
          </p:cNvSpPr>
          <p:nvPr>
            <p:ph type="ctrTitle"/>
          </p:nvPr>
        </p:nvSpPr>
        <p:spPr/>
        <p:txBody>
          <a:bodyPr/>
          <a:lstStyle/>
          <a:p>
            <a:r>
              <a:rPr lang="en-GB" dirty="0">
                <a:solidFill>
                  <a:schemeClr val="tx1"/>
                </a:solidFill>
                <a:latin typeface="Aptos Display" panose="020B0004020202020204" pitchFamily="34" charset="0"/>
              </a:rPr>
              <a:t>Workflow and methods</a:t>
            </a:r>
          </a:p>
        </p:txBody>
      </p:sp>
      <p:sp>
        <p:nvSpPr>
          <p:cNvPr id="8" name="Arrow: Chevron 7">
            <a:extLst>
              <a:ext uri="{FF2B5EF4-FFF2-40B4-BE49-F238E27FC236}">
                <a16:creationId xmlns:a16="http://schemas.microsoft.com/office/drawing/2014/main" id="{F1CEE2FE-5B47-F5DC-B6E6-322E3AEC1B6D}"/>
              </a:ext>
            </a:extLst>
          </p:cNvPr>
          <p:cNvSpPr/>
          <p:nvPr/>
        </p:nvSpPr>
        <p:spPr>
          <a:xfrm>
            <a:off x="4081429" y="2751274"/>
            <a:ext cx="3677076" cy="419548"/>
          </a:xfrm>
          <a:prstGeom prst="chevron">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tos Display" panose="020B0004020202020204" pitchFamily="34" charset="0"/>
              </a:rPr>
              <a:t>Clustering</a:t>
            </a:r>
          </a:p>
        </p:txBody>
      </p:sp>
      <p:sp>
        <p:nvSpPr>
          <p:cNvPr id="15" name="Arrow: Chevron 14">
            <a:extLst>
              <a:ext uri="{FF2B5EF4-FFF2-40B4-BE49-F238E27FC236}">
                <a16:creationId xmlns:a16="http://schemas.microsoft.com/office/drawing/2014/main" id="{5C898C51-1335-1C27-3103-C835E5E8F1BD}"/>
              </a:ext>
            </a:extLst>
          </p:cNvPr>
          <p:cNvSpPr/>
          <p:nvPr/>
        </p:nvSpPr>
        <p:spPr>
          <a:xfrm>
            <a:off x="7676724" y="2751274"/>
            <a:ext cx="3677076" cy="419548"/>
          </a:xfrm>
          <a:prstGeom prst="chevron">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tos Display" panose="020B0004020202020204" pitchFamily="34" charset="0"/>
              </a:rPr>
              <a:t>Classification</a:t>
            </a:r>
          </a:p>
        </p:txBody>
      </p:sp>
      <p:sp>
        <p:nvSpPr>
          <p:cNvPr id="17" name="Rectangle 16">
            <a:extLst>
              <a:ext uri="{FF2B5EF4-FFF2-40B4-BE49-F238E27FC236}">
                <a16:creationId xmlns:a16="http://schemas.microsoft.com/office/drawing/2014/main" id="{9AFD95D2-3F53-9695-6F9F-F84B0AE12EFB}"/>
              </a:ext>
            </a:extLst>
          </p:cNvPr>
          <p:cNvSpPr/>
          <p:nvPr/>
        </p:nvSpPr>
        <p:spPr>
          <a:xfrm>
            <a:off x="4081429" y="3179617"/>
            <a:ext cx="3483439" cy="34578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ptos Display" panose="020B0004020202020204" pitchFamily="34" charset="0"/>
              </a:rPr>
              <a:t>Algorithm: </a:t>
            </a:r>
            <a:r>
              <a:rPr lang="en-US" dirty="0">
                <a:solidFill>
                  <a:schemeClr val="tx1"/>
                </a:solidFill>
                <a:latin typeface="Aptos Display" panose="020B0004020202020204" pitchFamily="34" charset="0"/>
              </a:rPr>
              <a:t>K-means.</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Cluster Selection (k): </a:t>
            </a:r>
            <a:r>
              <a:rPr lang="en-US" dirty="0">
                <a:solidFill>
                  <a:schemeClr val="tx1"/>
                </a:solidFill>
                <a:latin typeface="Aptos Display" panose="020B0004020202020204" pitchFamily="34" charset="0"/>
              </a:rPr>
              <a:t>Silhouette score and Elbow chart.</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Interpretation: </a:t>
            </a:r>
            <a:r>
              <a:rPr lang="en-US" dirty="0">
                <a:solidFill>
                  <a:schemeClr val="tx1"/>
                </a:solidFill>
                <a:latin typeface="Aptos Display" panose="020B0004020202020204" pitchFamily="34" charset="0"/>
              </a:rPr>
              <a:t>Principal Component</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Validation: </a:t>
            </a:r>
            <a:r>
              <a:rPr lang="en-US" dirty="0">
                <a:solidFill>
                  <a:schemeClr val="tx1"/>
                </a:solidFill>
                <a:latin typeface="Aptos Display" panose="020B0004020202020204" pitchFamily="34" charset="0"/>
              </a:rPr>
              <a:t>Against known depositional facies</a:t>
            </a:r>
          </a:p>
        </p:txBody>
      </p:sp>
      <p:sp>
        <p:nvSpPr>
          <p:cNvPr id="18" name="Rectangle 17">
            <a:extLst>
              <a:ext uri="{FF2B5EF4-FFF2-40B4-BE49-F238E27FC236}">
                <a16:creationId xmlns:a16="http://schemas.microsoft.com/office/drawing/2014/main" id="{AD8D3773-7CBD-C83D-8135-3DCBB47F9353}"/>
              </a:ext>
            </a:extLst>
          </p:cNvPr>
          <p:cNvSpPr/>
          <p:nvPr/>
        </p:nvSpPr>
        <p:spPr>
          <a:xfrm>
            <a:off x="7676724" y="3179617"/>
            <a:ext cx="3483439" cy="34578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ptos Display" panose="020B0004020202020204" pitchFamily="34" charset="0"/>
              </a:rPr>
              <a:t>Algorithm: </a:t>
            </a:r>
            <a:r>
              <a:rPr lang="en-US" dirty="0">
                <a:solidFill>
                  <a:schemeClr val="tx1"/>
                </a:solidFill>
                <a:latin typeface="Aptos Display" panose="020B0004020202020204" pitchFamily="34" charset="0"/>
              </a:rPr>
              <a:t>Random Forest</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Protocol: </a:t>
            </a:r>
            <a:r>
              <a:rPr lang="en-US" dirty="0">
                <a:solidFill>
                  <a:schemeClr val="tx1"/>
                </a:solidFill>
                <a:latin typeface="Aptos Display" panose="020B0004020202020204" pitchFamily="34" charset="0"/>
              </a:rPr>
              <a:t>Training on wells with strong facies representation, testing on held-out wells.</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Metrics: </a:t>
            </a:r>
            <a:r>
              <a:rPr lang="en-US" dirty="0">
                <a:solidFill>
                  <a:schemeClr val="tx1"/>
                </a:solidFill>
                <a:latin typeface="Aptos Display" panose="020B0004020202020204" pitchFamily="34" charset="0"/>
              </a:rPr>
              <a:t>Accuracy, Precision, Recall, f1</a:t>
            </a:r>
          </a:p>
          <a:p>
            <a:pPr algn="ctr"/>
            <a:endParaRPr lang="en-US" dirty="0">
              <a:solidFill>
                <a:schemeClr val="tx1"/>
              </a:solidFill>
              <a:latin typeface="Aptos Display" panose="020B0004020202020204" pitchFamily="34" charset="0"/>
            </a:endParaRPr>
          </a:p>
        </p:txBody>
      </p:sp>
      <p:sp>
        <p:nvSpPr>
          <p:cNvPr id="19" name="Slide Number Placeholder 1">
            <a:extLst>
              <a:ext uri="{FF2B5EF4-FFF2-40B4-BE49-F238E27FC236}">
                <a16:creationId xmlns:a16="http://schemas.microsoft.com/office/drawing/2014/main" id="{C6125B9F-C019-DE51-D06D-242DCA85D77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12</a:t>
            </a:fld>
            <a:endParaRPr lang="ru-RU" sz="1400" dirty="0">
              <a:solidFill>
                <a:srgbClr val="1B4233"/>
              </a:solidFill>
            </a:endParaRPr>
          </a:p>
        </p:txBody>
      </p:sp>
      <p:sp>
        <p:nvSpPr>
          <p:cNvPr id="22" name="Rectangle 21">
            <a:extLst>
              <a:ext uri="{FF2B5EF4-FFF2-40B4-BE49-F238E27FC236}">
                <a16:creationId xmlns:a16="http://schemas.microsoft.com/office/drawing/2014/main" id="{066C29FB-C335-876D-31FF-7FACFE222CBE}"/>
              </a:ext>
            </a:extLst>
          </p:cNvPr>
          <p:cNvSpPr/>
          <p:nvPr/>
        </p:nvSpPr>
        <p:spPr>
          <a:xfrm>
            <a:off x="464215" y="1069276"/>
            <a:ext cx="10889586" cy="936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E685A2A-A156-073A-F44C-FAAF18C8076B}"/>
              </a:ext>
            </a:extLst>
          </p:cNvPr>
          <p:cNvSpPr txBox="1"/>
          <p:nvPr/>
        </p:nvSpPr>
        <p:spPr>
          <a:xfrm>
            <a:off x="464215" y="1045300"/>
            <a:ext cx="10867667" cy="1384995"/>
          </a:xfrm>
          <a:prstGeom prst="rect">
            <a:avLst/>
          </a:prstGeom>
          <a:noFill/>
        </p:spPr>
        <p:txBody>
          <a:bodyPr wrap="square" rtlCol="0">
            <a:spAutoFit/>
          </a:bodyPr>
          <a:lstStyle/>
          <a:p>
            <a:pPr marL="514350" indent="-514350">
              <a:buAutoNum type="arabicParenR"/>
            </a:pPr>
            <a:r>
              <a:rPr lang="en-US" sz="2800" b="1" dirty="0">
                <a:solidFill>
                  <a:srgbClr val="1B4233"/>
                </a:solidFill>
                <a:latin typeface="Aptos Display" panose="020B0004020202020204" pitchFamily="34" charset="0"/>
              </a:rPr>
              <a:t>Clustering</a:t>
            </a:r>
            <a:r>
              <a:rPr lang="en-US" sz="2800" dirty="0">
                <a:solidFill>
                  <a:srgbClr val="1B4233"/>
                </a:solidFill>
                <a:latin typeface="Aptos Display" panose="020B0004020202020204" pitchFamily="34" charset="0"/>
              </a:rPr>
              <a:t> to separate the logs into groups and study if these groups are meaningful; </a:t>
            </a:r>
          </a:p>
          <a:p>
            <a:pPr marL="514350" indent="-514350">
              <a:buAutoNum type="arabicParenR"/>
            </a:pPr>
            <a:r>
              <a:rPr lang="en-US" sz="2800" b="1" dirty="0">
                <a:solidFill>
                  <a:srgbClr val="1B4233"/>
                </a:solidFill>
                <a:latin typeface="Aptos Display" panose="020B0004020202020204" pitchFamily="34" charset="0"/>
              </a:rPr>
              <a:t>Classification</a:t>
            </a:r>
            <a:r>
              <a:rPr lang="en-US" sz="2800" dirty="0">
                <a:solidFill>
                  <a:srgbClr val="1B4233"/>
                </a:solidFill>
                <a:latin typeface="Aptos Display" panose="020B0004020202020204" pitchFamily="34" charset="0"/>
              </a:rPr>
              <a:t> to predict depositional facies facies</a:t>
            </a:r>
          </a:p>
        </p:txBody>
      </p:sp>
    </p:spTree>
    <p:extLst>
      <p:ext uri="{BB962C8B-B14F-4D97-AF65-F5344CB8AC3E}">
        <p14:creationId xmlns:p14="http://schemas.microsoft.com/office/powerpoint/2010/main" val="367897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17A3C-DBF8-BEA2-F8AD-E6B2E70C11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70B292-AE61-9EA3-EBEE-D6F8ACCC9787}"/>
              </a:ext>
            </a:extLst>
          </p:cNvPr>
          <p:cNvSpPr>
            <a:spLocks noGrp="1"/>
          </p:cNvSpPr>
          <p:nvPr>
            <p:ph type="ctrTitle"/>
          </p:nvPr>
        </p:nvSpPr>
        <p:spPr/>
        <p:txBody>
          <a:bodyPr/>
          <a:lstStyle/>
          <a:p>
            <a:r>
              <a:rPr lang="en-GB" dirty="0">
                <a:solidFill>
                  <a:schemeClr val="tx1"/>
                </a:solidFill>
                <a:latin typeface="Aptos Display" panose="020B0004020202020204" pitchFamily="34" charset="0"/>
              </a:rPr>
              <a:t>Workflow and methods</a:t>
            </a:r>
          </a:p>
        </p:txBody>
      </p:sp>
      <p:sp>
        <p:nvSpPr>
          <p:cNvPr id="5" name="Arrow: Chevron 4">
            <a:extLst>
              <a:ext uri="{FF2B5EF4-FFF2-40B4-BE49-F238E27FC236}">
                <a16:creationId xmlns:a16="http://schemas.microsoft.com/office/drawing/2014/main" id="{E9046991-1201-931A-6BF3-07985D056CF2}"/>
              </a:ext>
            </a:extLst>
          </p:cNvPr>
          <p:cNvSpPr/>
          <p:nvPr/>
        </p:nvSpPr>
        <p:spPr>
          <a:xfrm>
            <a:off x="486134" y="2751274"/>
            <a:ext cx="3677076" cy="419548"/>
          </a:xfrm>
          <a:prstGeom prst="chevron">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tos Display" panose="020B0004020202020204" pitchFamily="34" charset="0"/>
              </a:rPr>
              <a:t>Data preprocessing</a:t>
            </a:r>
          </a:p>
        </p:txBody>
      </p:sp>
      <p:sp>
        <p:nvSpPr>
          <p:cNvPr id="8" name="Arrow: Chevron 7">
            <a:extLst>
              <a:ext uri="{FF2B5EF4-FFF2-40B4-BE49-F238E27FC236}">
                <a16:creationId xmlns:a16="http://schemas.microsoft.com/office/drawing/2014/main" id="{84F3CAB7-E5AD-BD30-5E9E-AEAE27A266CC}"/>
              </a:ext>
            </a:extLst>
          </p:cNvPr>
          <p:cNvSpPr/>
          <p:nvPr/>
        </p:nvSpPr>
        <p:spPr>
          <a:xfrm>
            <a:off x="4081429" y="2751274"/>
            <a:ext cx="3677076" cy="419548"/>
          </a:xfrm>
          <a:prstGeom prst="chevron">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tos Display" panose="020B0004020202020204" pitchFamily="34" charset="0"/>
              </a:rPr>
              <a:t>Clustering</a:t>
            </a:r>
          </a:p>
        </p:txBody>
      </p:sp>
      <p:sp>
        <p:nvSpPr>
          <p:cNvPr id="15" name="Arrow: Chevron 14">
            <a:extLst>
              <a:ext uri="{FF2B5EF4-FFF2-40B4-BE49-F238E27FC236}">
                <a16:creationId xmlns:a16="http://schemas.microsoft.com/office/drawing/2014/main" id="{5C3CF871-2388-FF3B-3B39-CE338C79481A}"/>
              </a:ext>
            </a:extLst>
          </p:cNvPr>
          <p:cNvSpPr/>
          <p:nvPr/>
        </p:nvSpPr>
        <p:spPr>
          <a:xfrm>
            <a:off x="7676724" y="2751274"/>
            <a:ext cx="3677076" cy="419548"/>
          </a:xfrm>
          <a:prstGeom prst="chevron">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tos Display" panose="020B0004020202020204" pitchFamily="34" charset="0"/>
              </a:rPr>
              <a:t>Classification</a:t>
            </a:r>
          </a:p>
        </p:txBody>
      </p:sp>
      <p:sp>
        <p:nvSpPr>
          <p:cNvPr id="16" name="Rectangle 15">
            <a:extLst>
              <a:ext uri="{FF2B5EF4-FFF2-40B4-BE49-F238E27FC236}">
                <a16:creationId xmlns:a16="http://schemas.microsoft.com/office/drawing/2014/main" id="{64F0EEEA-5026-92BE-8333-C2BCB60B12EE}"/>
              </a:ext>
            </a:extLst>
          </p:cNvPr>
          <p:cNvSpPr/>
          <p:nvPr/>
        </p:nvSpPr>
        <p:spPr>
          <a:xfrm>
            <a:off x="486134" y="3179617"/>
            <a:ext cx="3483439" cy="34578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ptos Display" panose="020B0004020202020204" pitchFamily="34" charset="0"/>
              </a:rPr>
              <a:t>Input Features: </a:t>
            </a:r>
            <a:r>
              <a:rPr lang="en-US" dirty="0">
                <a:solidFill>
                  <a:schemeClr val="tx1"/>
                </a:solidFill>
                <a:latin typeface="Aptos Display" panose="020B0004020202020204" pitchFamily="34" charset="0"/>
              </a:rPr>
              <a:t>logs, log-derived values, lithology</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Engineered Features: </a:t>
            </a:r>
            <a:r>
              <a:rPr lang="en-US" dirty="0">
                <a:solidFill>
                  <a:schemeClr val="tx1"/>
                </a:solidFill>
                <a:latin typeface="Aptos Display" panose="020B0004020202020204" pitchFamily="34" charset="0"/>
              </a:rPr>
              <a:t>GR Slope, GR Serration, relative position.</a:t>
            </a:r>
          </a:p>
          <a:p>
            <a:endParaRPr lang="en-US" dirty="0">
              <a:solidFill>
                <a:schemeClr val="tx1"/>
              </a:solidFill>
              <a:latin typeface="Aptos Display" panose="020B0004020202020204" pitchFamily="34" charset="0"/>
            </a:endParaRPr>
          </a:p>
          <a:p>
            <a:r>
              <a:rPr lang="en-US" dirty="0">
                <a:solidFill>
                  <a:schemeClr val="tx1"/>
                </a:solidFill>
                <a:latin typeface="Aptos Display" panose="020B0004020202020204" pitchFamily="34" charset="0"/>
              </a:rPr>
              <a:t>Transformations and scaling</a:t>
            </a:r>
          </a:p>
          <a:p>
            <a:endParaRPr lang="en-US" dirty="0">
              <a:solidFill>
                <a:schemeClr val="tx1"/>
              </a:solidFill>
              <a:latin typeface="Aptos Display" panose="020B0004020202020204" pitchFamily="34" charset="0"/>
            </a:endParaRPr>
          </a:p>
          <a:p>
            <a:r>
              <a:rPr lang="en-US" dirty="0">
                <a:solidFill>
                  <a:schemeClr val="tx1"/>
                </a:solidFill>
                <a:latin typeface="Aptos Display" panose="020B0004020202020204" pitchFamily="34" charset="0"/>
              </a:rPr>
              <a:t>KNN imputation for missing values</a:t>
            </a:r>
          </a:p>
          <a:p>
            <a:endParaRPr lang="en-US" dirty="0">
              <a:solidFill>
                <a:schemeClr val="tx1"/>
              </a:solidFill>
              <a:latin typeface="Aptos Display" panose="020B0004020202020204" pitchFamily="34" charset="0"/>
            </a:endParaRPr>
          </a:p>
          <a:p>
            <a:r>
              <a:rPr lang="en-US" b="1" u="sng" dirty="0">
                <a:solidFill>
                  <a:schemeClr val="tx1"/>
                </a:solidFill>
                <a:latin typeface="Aptos Display" panose="020B0004020202020204" pitchFamily="34" charset="0"/>
              </a:rPr>
              <a:t>Categorical lithology one-hot encoded.</a:t>
            </a:r>
          </a:p>
        </p:txBody>
      </p:sp>
      <p:sp>
        <p:nvSpPr>
          <p:cNvPr id="17" name="Rectangle 16">
            <a:extLst>
              <a:ext uri="{FF2B5EF4-FFF2-40B4-BE49-F238E27FC236}">
                <a16:creationId xmlns:a16="http://schemas.microsoft.com/office/drawing/2014/main" id="{EA07CBF1-8964-4500-C526-CCA15A879F22}"/>
              </a:ext>
            </a:extLst>
          </p:cNvPr>
          <p:cNvSpPr/>
          <p:nvPr/>
        </p:nvSpPr>
        <p:spPr>
          <a:xfrm>
            <a:off x="4081429" y="3179617"/>
            <a:ext cx="3483439" cy="34578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ptos Display" panose="020B0004020202020204" pitchFamily="34" charset="0"/>
              </a:rPr>
              <a:t>Algorithm: </a:t>
            </a:r>
            <a:r>
              <a:rPr lang="en-US" dirty="0">
                <a:solidFill>
                  <a:schemeClr val="tx1"/>
                </a:solidFill>
                <a:latin typeface="Aptos Display" panose="020B0004020202020204" pitchFamily="34" charset="0"/>
              </a:rPr>
              <a:t>K-means.</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Cluster Selection (k): </a:t>
            </a:r>
            <a:r>
              <a:rPr lang="en-US" dirty="0">
                <a:solidFill>
                  <a:schemeClr val="tx1"/>
                </a:solidFill>
                <a:latin typeface="Aptos Display" panose="020B0004020202020204" pitchFamily="34" charset="0"/>
              </a:rPr>
              <a:t>Silhouette score and Elbow chart.</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Interpretation: </a:t>
            </a:r>
            <a:r>
              <a:rPr lang="en-US" dirty="0">
                <a:solidFill>
                  <a:schemeClr val="tx1"/>
                </a:solidFill>
                <a:latin typeface="Aptos Display" panose="020B0004020202020204" pitchFamily="34" charset="0"/>
              </a:rPr>
              <a:t>Principal Component</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Validation: </a:t>
            </a:r>
            <a:r>
              <a:rPr lang="en-US" dirty="0">
                <a:solidFill>
                  <a:schemeClr val="tx1"/>
                </a:solidFill>
                <a:latin typeface="Aptos Display" panose="020B0004020202020204" pitchFamily="34" charset="0"/>
              </a:rPr>
              <a:t>Against known depositional facies</a:t>
            </a:r>
          </a:p>
        </p:txBody>
      </p:sp>
      <p:sp>
        <p:nvSpPr>
          <p:cNvPr id="18" name="Rectangle 17">
            <a:extLst>
              <a:ext uri="{FF2B5EF4-FFF2-40B4-BE49-F238E27FC236}">
                <a16:creationId xmlns:a16="http://schemas.microsoft.com/office/drawing/2014/main" id="{155BB740-DE02-A095-C4D9-3570C0C0E41B}"/>
              </a:ext>
            </a:extLst>
          </p:cNvPr>
          <p:cNvSpPr/>
          <p:nvPr/>
        </p:nvSpPr>
        <p:spPr>
          <a:xfrm>
            <a:off x="7676724" y="3179617"/>
            <a:ext cx="3483439" cy="34578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ptos Display" panose="020B0004020202020204" pitchFamily="34" charset="0"/>
              </a:rPr>
              <a:t>Algorithm: </a:t>
            </a:r>
            <a:r>
              <a:rPr lang="en-US" dirty="0">
                <a:solidFill>
                  <a:schemeClr val="tx1"/>
                </a:solidFill>
                <a:latin typeface="Aptos Display" panose="020B0004020202020204" pitchFamily="34" charset="0"/>
              </a:rPr>
              <a:t>Random Forest</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Protocol: </a:t>
            </a:r>
            <a:r>
              <a:rPr lang="en-US" dirty="0">
                <a:solidFill>
                  <a:schemeClr val="tx1"/>
                </a:solidFill>
                <a:latin typeface="Aptos Display" panose="020B0004020202020204" pitchFamily="34" charset="0"/>
              </a:rPr>
              <a:t>Training on wells with strong facies representation, testing on held-out wells.</a:t>
            </a:r>
          </a:p>
          <a:p>
            <a:endParaRPr lang="en-US" dirty="0">
              <a:solidFill>
                <a:schemeClr val="tx1"/>
              </a:solidFill>
              <a:latin typeface="Aptos Display" panose="020B0004020202020204" pitchFamily="34" charset="0"/>
            </a:endParaRPr>
          </a:p>
          <a:p>
            <a:r>
              <a:rPr lang="en-US" b="1" dirty="0">
                <a:solidFill>
                  <a:schemeClr val="tx1"/>
                </a:solidFill>
                <a:latin typeface="Aptos Display" panose="020B0004020202020204" pitchFamily="34" charset="0"/>
              </a:rPr>
              <a:t>Metrics: </a:t>
            </a:r>
            <a:r>
              <a:rPr lang="en-US" dirty="0">
                <a:solidFill>
                  <a:schemeClr val="tx1"/>
                </a:solidFill>
                <a:latin typeface="Aptos Display" panose="020B0004020202020204" pitchFamily="34" charset="0"/>
              </a:rPr>
              <a:t>Accuracy, Precision, Recall, f1</a:t>
            </a:r>
          </a:p>
          <a:p>
            <a:pPr algn="ctr"/>
            <a:endParaRPr lang="en-US" dirty="0">
              <a:solidFill>
                <a:schemeClr val="tx1"/>
              </a:solidFill>
              <a:latin typeface="Aptos Display" panose="020B0004020202020204" pitchFamily="34" charset="0"/>
            </a:endParaRPr>
          </a:p>
        </p:txBody>
      </p:sp>
      <p:sp>
        <p:nvSpPr>
          <p:cNvPr id="19" name="Slide Number Placeholder 1">
            <a:extLst>
              <a:ext uri="{FF2B5EF4-FFF2-40B4-BE49-F238E27FC236}">
                <a16:creationId xmlns:a16="http://schemas.microsoft.com/office/drawing/2014/main" id="{D592D5E1-E400-30C9-6632-DDA7231D699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13</a:t>
            </a:fld>
            <a:endParaRPr lang="ru-RU" sz="1400" dirty="0">
              <a:solidFill>
                <a:srgbClr val="1B4233"/>
              </a:solidFill>
            </a:endParaRPr>
          </a:p>
        </p:txBody>
      </p:sp>
      <p:sp>
        <p:nvSpPr>
          <p:cNvPr id="22" name="Rectangle 21">
            <a:extLst>
              <a:ext uri="{FF2B5EF4-FFF2-40B4-BE49-F238E27FC236}">
                <a16:creationId xmlns:a16="http://schemas.microsoft.com/office/drawing/2014/main" id="{0571AEC9-0655-C9C8-C01E-4413756B9CC7}"/>
              </a:ext>
            </a:extLst>
          </p:cNvPr>
          <p:cNvSpPr/>
          <p:nvPr/>
        </p:nvSpPr>
        <p:spPr>
          <a:xfrm>
            <a:off x="464215" y="1069276"/>
            <a:ext cx="10889586" cy="936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8A22CE8-44C9-E7A1-4BB6-185523B118F8}"/>
              </a:ext>
            </a:extLst>
          </p:cNvPr>
          <p:cNvSpPr txBox="1"/>
          <p:nvPr/>
        </p:nvSpPr>
        <p:spPr>
          <a:xfrm>
            <a:off x="464215" y="1045300"/>
            <a:ext cx="10867667" cy="1384995"/>
          </a:xfrm>
          <a:prstGeom prst="rect">
            <a:avLst/>
          </a:prstGeom>
          <a:noFill/>
        </p:spPr>
        <p:txBody>
          <a:bodyPr wrap="square" rtlCol="0">
            <a:spAutoFit/>
          </a:bodyPr>
          <a:lstStyle/>
          <a:p>
            <a:pPr marL="514350" indent="-514350">
              <a:buAutoNum type="arabicParenR"/>
            </a:pPr>
            <a:r>
              <a:rPr lang="en-US" sz="2800" b="1" dirty="0">
                <a:solidFill>
                  <a:srgbClr val="1B4233"/>
                </a:solidFill>
                <a:latin typeface="Aptos Display" panose="020B0004020202020204" pitchFamily="34" charset="0"/>
              </a:rPr>
              <a:t>Clustering</a:t>
            </a:r>
            <a:r>
              <a:rPr lang="en-US" sz="2800" dirty="0">
                <a:solidFill>
                  <a:srgbClr val="1B4233"/>
                </a:solidFill>
                <a:latin typeface="Aptos Display" panose="020B0004020202020204" pitchFamily="34" charset="0"/>
              </a:rPr>
              <a:t> to separate the logs into groups and study if these groups are meaningful; </a:t>
            </a:r>
          </a:p>
          <a:p>
            <a:pPr marL="514350" indent="-514350">
              <a:buAutoNum type="arabicParenR"/>
            </a:pPr>
            <a:r>
              <a:rPr lang="en-US" sz="2800" b="1" dirty="0">
                <a:solidFill>
                  <a:srgbClr val="1B4233"/>
                </a:solidFill>
                <a:latin typeface="Aptos Display" panose="020B0004020202020204" pitchFamily="34" charset="0"/>
              </a:rPr>
              <a:t>Classification</a:t>
            </a:r>
            <a:r>
              <a:rPr lang="en-US" sz="2800" dirty="0">
                <a:solidFill>
                  <a:srgbClr val="1B4233"/>
                </a:solidFill>
                <a:latin typeface="Aptos Display" panose="020B0004020202020204" pitchFamily="34" charset="0"/>
              </a:rPr>
              <a:t> to predict depositional facies facies</a:t>
            </a:r>
          </a:p>
        </p:txBody>
      </p:sp>
    </p:spTree>
    <p:extLst>
      <p:ext uri="{BB962C8B-B14F-4D97-AF65-F5344CB8AC3E}">
        <p14:creationId xmlns:p14="http://schemas.microsoft.com/office/powerpoint/2010/main" val="3519968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5F055F-A3C6-8A2B-630D-469A2B63B656}"/>
              </a:ext>
            </a:extLst>
          </p:cNvPr>
          <p:cNvSpPr>
            <a:spLocks noGrp="1"/>
          </p:cNvSpPr>
          <p:nvPr>
            <p:ph type="ctrTitle"/>
          </p:nvPr>
        </p:nvSpPr>
        <p:spPr/>
        <p:txBody>
          <a:bodyPr/>
          <a:lstStyle/>
          <a:p>
            <a:r>
              <a:rPr lang="en-US" dirty="0">
                <a:solidFill>
                  <a:schemeClr val="tx1"/>
                </a:solidFill>
                <a:latin typeface="Aptos" panose="020B0004020202020204" pitchFamily="34" charset="0"/>
              </a:rPr>
              <a:t>clustering</a:t>
            </a:r>
          </a:p>
        </p:txBody>
      </p:sp>
      <p:sp>
        <p:nvSpPr>
          <p:cNvPr id="4" name="Slide Number Placeholder 1">
            <a:extLst>
              <a:ext uri="{FF2B5EF4-FFF2-40B4-BE49-F238E27FC236}">
                <a16:creationId xmlns:a16="http://schemas.microsoft.com/office/drawing/2014/main" id="{AFADC3EA-3FD3-903C-D535-79436C1E31BC}"/>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14</a:t>
            </a:fld>
            <a:endParaRPr lang="ru-RU" sz="1400" dirty="0">
              <a:solidFill>
                <a:srgbClr val="1B4233"/>
              </a:solidFill>
            </a:endParaRPr>
          </a:p>
        </p:txBody>
      </p:sp>
    </p:spTree>
    <p:extLst>
      <p:ext uri="{BB962C8B-B14F-4D97-AF65-F5344CB8AC3E}">
        <p14:creationId xmlns:p14="http://schemas.microsoft.com/office/powerpoint/2010/main" val="250604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3FC30-C069-1E13-CD1B-125D2DB196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54F22F-AE65-2C77-776E-FE6D71AC017F}"/>
              </a:ext>
            </a:extLst>
          </p:cNvPr>
          <p:cNvSpPr>
            <a:spLocks noGrp="1"/>
          </p:cNvSpPr>
          <p:nvPr>
            <p:ph type="ctrTitle"/>
          </p:nvPr>
        </p:nvSpPr>
        <p:spPr/>
        <p:txBody>
          <a:bodyPr/>
          <a:lstStyle/>
          <a:p>
            <a:r>
              <a:rPr lang="en-GB" dirty="0">
                <a:solidFill>
                  <a:schemeClr val="tx1"/>
                </a:solidFill>
                <a:latin typeface="Aptos Display" panose="020B0004020202020204" pitchFamily="34" charset="0"/>
              </a:rPr>
              <a:t>Clustering objective</a:t>
            </a:r>
          </a:p>
        </p:txBody>
      </p:sp>
      <p:sp>
        <p:nvSpPr>
          <p:cNvPr id="12" name="Slide Number Placeholder 1">
            <a:extLst>
              <a:ext uri="{FF2B5EF4-FFF2-40B4-BE49-F238E27FC236}">
                <a16:creationId xmlns:a16="http://schemas.microsoft.com/office/drawing/2014/main" id="{2D872A21-3EBD-9813-3483-9E56C7A2E05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15</a:t>
            </a:fld>
            <a:endParaRPr lang="ru-RU" sz="1400" dirty="0">
              <a:solidFill>
                <a:srgbClr val="1B4233"/>
              </a:solidFill>
            </a:endParaRPr>
          </a:p>
        </p:txBody>
      </p:sp>
      <p:sp>
        <p:nvSpPr>
          <p:cNvPr id="24" name="Rectangle 23">
            <a:extLst>
              <a:ext uri="{FF2B5EF4-FFF2-40B4-BE49-F238E27FC236}">
                <a16:creationId xmlns:a16="http://schemas.microsoft.com/office/drawing/2014/main" id="{769C73BB-78FA-9B35-330F-C9E7E492E053}"/>
              </a:ext>
            </a:extLst>
          </p:cNvPr>
          <p:cNvSpPr/>
          <p:nvPr/>
        </p:nvSpPr>
        <p:spPr>
          <a:xfrm>
            <a:off x="483024" y="972534"/>
            <a:ext cx="10867667" cy="18468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chemeClr val="tx1"/>
                </a:solidFill>
                <a:latin typeface="Aptos Display" panose="020B0004020202020204" pitchFamily="34" charset="0"/>
              </a:rPr>
              <a:t>Explore structure with clustering. Use unsupervised methods to estimate the number of groups and compare clusters with known facies to spot overlaps and label noise.</a:t>
            </a:r>
            <a:endParaRPr lang="en-GB" sz="2400" dirty="0">
              <a:solidFill>
                <a:schemeClr val="tx1"/>
              </a:solidFill>
              <a:latin typeface="Aptos Display" panose="020B0004020202020204" pitchFamily="34" charset="0"/>
            </a:endParaRPr>
          </a:p>
        </p:txBody>
      </p:sp>
    </p:spTree>
    <p:extLst>
      <p:ext uri="{BB962C8B-B14F-4D97-AF65-F5344CB8AC3E}">
        <p14:creationId xmlns:p14="http://schemas.microsoft.com/office/powerpoint/2010/main" val="4196373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58DCA-F84A-18C0-DB09-367C704E8D9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9DFC3B-2737-5058-357D-2086CC4ECD47}"/>
              </a:ext>
            </a:extLst>
          </p:cNvPr>
          <p:cNvSpPr>
            <a:spLocks noGrp="1"/>
          </p:cNvSpPr>
          <p:nvPr>
            <p:ph type="ctrTitle"/>
          </p:nvPr>
        </p:nvSpPr>
        <p:spPr/>
        <p:txBody>
          <a:bodyPr/>
          <a:lstStyle/>
          <a:p>
            <a:r>
              <a:rPr lang="en-GB" dirty="0">
                <a:solidFill>
                  <a:schemeClr val="tx1"/>
                </a:solidFill>
                <a:latin typeface="Aptos Display" panose="020B0004020202020204" pitchFamily="34" charset="0"/>
              </a:rPr>
              <a:t>Question 1</a:t>
            </a:r>
          </a:p>
        </p:txBody>
      </p:sp>
      <p:sp>
        <p:nvSpPr>
          <p:cNvPr id="12" name="Slide Number Placeholder 1">
            <a:extLst>
              <a:ext uri="{FF2B5EF4-FFF2-40B4-BE49-F238E27FC236}">
                <a16:creationId xmlns:a16="http://schemas.microsoft.com/office/drawing/2014/main" id="{E4B44F32-A098-6ACA-0C52-D120745D229F}"/>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16</a:t>
            </a:fld>
            <a:endParaRPr lang="ru-RU" sz="1400" dirty="0">
              <a:solidFill>
                <a:srgbClr val="1B4233"/>
              </a:solidFill>
            </a:endParaRPr>
          </a:p>
        </p:txBody>
      </p:sp>
      <p:sp>
        <p:nvSpPr>
          <p:cNvPr id="13" name="Flowchart: Process 12">
            <a:extLst>
              <a:ext uri="{FF2B5EF4-FFF2-40B4-BE49-F238E27FC236}">
                <a16:creationId xmlns:a16="http://schemas.microsoft.com/office/drawing/2014/main" id="{B0DE6E75-CE78-6E5C-02B9-9E42BD9AB69E}"/>
              </a:ext>
            </a:extLst>
          </p:cNvPr>
          <p:cNvSpPr/>
          <p:nvPr/>
        </p:nvSpPr>
        <p:spPr>
          <a:xfrm>
            <a:off x="486133" y="1049946"/>
            <a:ext cx="3590567"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sp>
        <p:nvSpPr>
          <p:cNvPr id="20" name="Flowchart: Process 19">
            <a:extLst>
              <a:ext uri="{FF2B5EF4-FFF2-40B4-BE49-F238E27FC236}">
                <a16:creationId xmlns:a16="http://schemas.microsoft.com/office/drawing/2014/main" id="{FA61B011-0E7D-0299-2D1F-79123851AD83}"/>
              </a:ext>
            </a:extLst>
          </p:cNvPr>
          <p:cNvSpPr/>
          <p:nvPr/>
        </p:nvSpPr>
        <p:spPr>
          <a:xfrm>
            <a:off x="4188887" y="1049945"/>
            <a:ext cx="3590567" cy="229777"/>
          </a:xfrm>
          <a:prstGeom prst="flowChartProcess">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Why</a:t>
            </a:r>
          </a:p>
        </p:txBody>
      </p:sp>
      <p:sp>
        <p:nvSpPr>
          <p:cNvPr id="25" name="Flowchart: Process 24">
            <a:extLst>
              <a:ext uri="{FF2B5EF4-FFF2-40B4-BE49-F238E27FC236}">
                <a16:creationId xmlns:a16="http://schemas.microsoft.com/office/drawing/2014/main" id="{8F994AAE-342E-5CE5-A3A9-697054E6DED2}"/>
              </a:ext>
            </a:extLst>
          </p:cNvPr>
          <p:cNvSpPr/>
          <p:nvPr/>
        </p:nvSpPr>
        <p:spPr>
          <a:xfrm>
            <a:off x="486133" y="1433356"/>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1. How clustering separate groups? (Do classes form natural groupings?)</a:t>
            </a:r>
          </a:p>
        </p:txBody>
      </p:sp>
      <p:sp>
        <p:nvSpPr>
          <p:cNvPr id="26" name="Flowchart: Process 25">
            <a:extLst>
              <a:ext uri="{FF2B5EF4-FFF2-40B4-BE49-F238E27FC236}">
                <a16:creationId xmlns:a16="http://schemas.microsoft.com/office/drawing/2014/main" id="{1CF58C7F-FCD3-29C6-DDFD-BD0E57538E0D}"/>
              </a:ext>
            </a:extLst>
          </p:cNvPr>
          <p:cNvSpPr/>
          <p:nvPr/>
        </p:nvSpPr>
        <p:spPr>
          <a:xfrm>
            <a:off x="4188887" y="1433355"/>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Reveal natural splits and set target granularity</a:t>
            </a:r>
          </a:p>
        </p:txBody>
      </p:sp>
    </p:spTree>
    <p:extLst>
      <p:ext uri="{BB962C8B-B14F-4D97-AF65-F5344CB8AC3E}">
        <p14:creationId xmlns:p14="http://schemas.microsoft.com/office/powerpoint/2010/main" val="2221001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D18A3-AD3A-5A9A-59E7-A870A22CBB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0191BE-BACF-DF01-3C3C-2420F68AEB23}"/>
              </a:ext>
            </a:extLst>
          </p:cNvPr>
          <p:cNvSpPr>
            <a:spLocks noGrp="1"/>
          </p:cNvSpPr>
          <p:nvPr>
            <p:ph type="ctrTitle"/>
          </p:nvPr>
        </p:nvSpPr>
        <p:spPr/>
        <p:txBody>
          <a:bodyPr/>
          <a:lstStyle/>
          <a:p>
            <a:r>
              <a:rPr lang="en-GB" dirty="0">
                <a:solidFill>
                  <a:schemeClr val="tx1"/>
                </a:solidFill>
                <a:latin typeface="Aptos Display" panose="020B0004020202020204" pitchFamily="34" charset="0"/>
              </a:rPr>
              <a:t>Question 2</a:t>
            </a:r>
          </a:p>
        </p:txBody>
      </p:sp>
      <p:sp>
        <p:nvSpPr>
          <p:cNvPr id="12" name="Slide Number Placeholder 1">
            <a:extLst>
              <a:ext uri="{FF2B5EF4-FFF2-40B4-BE49-F238E27FC236}">
                <a16:creationId xmlns:a16="http://schemas.microsoft.com/office/drawing/2014/main" id="{EC30518A-277F-0192-34EC-7617DBD3A79D}"/>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17</a:t>
            </a:fld>
            <a:endParaRPr lang="ru-RU" sz="1400" dirty="0">
              <a:solidFill>
                <a:srgbClr val="1B4233"/>
              </a:solidFill>
            </a:endParaRPr>
          </a:p>
        </p:txBody>
      </p:sp>
      <p:sp>
        <p:nvSpPr>
          <p:cNvPr id="13" name="Flowchart: Process 12">
            <a:extLst>
              <a:ext uri="{FF2B5EF4-FFF2-40B4-BE49-F238E27FC236}">
                <a16:creationId xmlns:a16="http://schemas.microsoft.com/office/drawing/2014/main" id="{87233597-98BE-D941-7EFE-59FB8429AD51}"/>
              </a:ext>
            </a:extLst>
          </p:cNvPr>
          <p:cNvSpPr/>
          <p:nvPr/>
        </p:nvSpPr>
        <p:spPr>
          <a:xfrm>
            <a:off x="486133" y="1049946"/>
            <a:ext cx="3590567"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sp>
        <p:nvSpPr>
          <p:cNvPr id="20" name="Flowchart: Process 19">
            <a:extLst>
              <a:ext uri="{FF2B5EF4-FFF2-40B4-BE49-F238E27FC236}">
                <a16:creationId xmlns:a16="http://schemas.microsoft.com/office/drawing/2014/main" id="{7BD8A84D-57D4-ECB8-2B3E-8FF924F89205}"/>
              </a:ext>
            </a:extLst>
          </p:cNvPr>
          <p:cNvSpPr/>
          <p:nvPr/>
        </p:nvSpPr>
        <p:spPr>
          <a:xfrm>
            <a:off x="4188887" y="1049945"/>
            <a:ext cx="3590567" cy="229777"/>
          </a:xfrm>
          <a:prstGeom prst="flowChartProcess">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Why</a:t>
            </a:r>
          </a:p>
        </p:txBody>
      </p:sp>
      <p:sp>
        <p:nvSpPr>
          <p:cNvPr id="28" name="Flowchart: Process 27">
            <a:extLst>
              <a:ext uri="{FF2B5EF4-FFF2-40B4-BE49-F238E27FC236}">
                <a16:creationId xmlns:a16="http://schemas.microsoft.com/office/drawing/2014/main" id="{C8B63F4D-EA99-F31D-B66F-7098E53C20AE}"/>
              </a:ext>
            </a:extLst>
          </p:cNvPr>
          <p:cNvSpPr/>
          <p:nvPr/>
        </p:nvSpPr>
        <p:spPr>
          <a:xfrm>
            <a:off x="486133" y="2406727"/>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2. How similar or different are these groups? </a:t>
            </a:r>
          </a:p>
        </p:txBody>
      </p:sp>
      <p:sp>
        <p:nvSpPr>
          <p:cNvPr id="29" name="Flowchart: Process 28">
            <a:extLst>
              <a:ext uri="{FF2B5EF4-FFF2-40B4-BE49-F238E27FC236}">
                <a16:creationId xmlns:a16="http://schemas.microsoft.com/office/drawing/2014/main" id="{9A460660-B8E0-2BD7-18B3-F2412D5118E2}"/>
              </a:ext>
            </a:extLst>
          </p:cNvPr>
          <p:cNvSpPr/>
          <p:nvPr/>
        </p:nvSpPr>
        <p:spPr>
          <a:xfrm>
            <a:off x="4188887" y="2406726"/>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What drives separability</a:t>
            </a:r>
          </a:p>
        </p:txBody>
      </p:sp>
    </p:spTree>
    <p:extLst>
      <p:ext uri="{BB962C8B-B14F-4D97-AF65-F5344CB8AC3E}">
        <p14:creationId xmlns:p14="http://schemas.microsoft.com/office/powerpoint/2010/main" val="379109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5CB64-4736-FA02-D7A4-1F00D491A6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5C7126-DBA5-C60F-6C96-AA5A90FD7F65}"/>
              </a:ext>
            </a:extLst>
          </p:cNvPr>
          <p:cNvSpPr>
            <a:spLocks noGrp="1"/>
          </p:cNvSpPr>
          <p:nvPr>
            <p:ph type="ctrTitle"/>
          </p:nvPr>
        </p:nvSpPr>
        <p:spPr/>
        <p:txBody>
          <a:bodyPr/>
          <a:lstStyle/>
          <a:p>
            <a:r>
              <a:rPr lang="en-GB" dirty="0">
                <a:solidFill>
                  <a:schemeClr val="tx1"/>
                </a:solidFill>
                <a:latin typeface="Aptos Display" panose="020B0004020202020204" pitchFamily="34" charset="0"/>
              </a:rPr>
              <a:t>Question 3</a:t>
            </a:r>
          </a:p>
        </p:txBody>
      </p:sp>
      <p:sp>
        <p:nvSpPr>
          <p:cNvPr id="12" name="Slide Number Placeholder 1">
            <a:extLst>
              <a:ext uri="{FF2B5EF4-FFF2-40B4-BE49-F238E27FC236}">
                <a16:creationId xmlns:a16="http://schemas.microsoft.com/office/drawing/2014/main" id="{07EC02D8-CF22-2CAE-27A9-E0C6F73D93A3}"/>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18</a:t>
            </a:fld>
            <a:endParaRPr lang="ru-RU" sz="1400" dirty="0">
              <a:solidFill>
                <a:srgbClr val="1B4233"/>
              </a:solidFill>
            </a:endParaRPr>
          </a:p>
        </p:txBody>
      </p:sp>
      <p:sp>
        <p:nvSpPr>
          <p:cNvPr id="13" name="Flowchart: Process 12">
            <a:extLst>
              <a:ext uri="{FF2B5EF4-FFF2-40B4-BE49-F238E27FC236}">
                <a16:creationId xmlns:a16="http://schemas.microsoft.com/office/drawing/2014/main" id="{0C7BF1B4-7A36-305B-02E3-8449DFC02094}"/>
              </a:ext>
            </a:extLst>
          </p:cNvPr>
          <p:cNvSpPr/>
          <p:nvPr/>
        </p:nvSpPr>
        <p:spPr>
          <a:xfrm>
            <a:off x="486133" y="1049946"/>
            <a:ext cx="3590567"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ptos Display" panose="020B0004020202020204" pitchFamily="34" charset="0"/>
            </a:endParaRPr>
          </a:p>
        </p:txBody>
      </p:sp>
      <p:sp>
        <p:nvSpPr>
          <p:cNvPr id="20" name="Flowchart: Process 19">
            <a:extLst>
              <a:ext uri="{FF2B5EF4-FFF2-40B4-BE49-F238E27FC236}">
                <a16:creationId xmlns:a16="http://schemas.microsoft.com/office/drawing/2014/main" id="{29817B3C-CD7C-3136-05BE-044E69092B3F}"/>
              </a:ext>
            </a:extLst>
          </p:cNvPr>
          <p:cNvSpPr/>
          <p:nvPr/>
        </p:nvSpPr>
        <p:spPr>
          <a:xfrm>
            <a:off x="4188887" y="1049945"/>
            <a:ext cx="3590567" cy="229777"/>
          </a:xfrm>
          <a:prstGeom prst="flowChartProcess">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Why</a:t>
            </a:r>
          </a:p>
        </p:txBody>
      </p:sp>
      <p:sp>
        <p:nvSpPr>
          <p:cNvPr id="31" name="Flowchart: Process 30">
            <a:extLst>
              <a:ext uri="{FF2B5EF4-FFF2-40B4-BE49-F238E27FC236}">
                <a16:creationId xmlns:a16="http://schemas.microsoft.com/office/drawing/2014/main" id="{88F2664D-B629-773C-D185-CA9A1BDD84BC}"/>
              </a:ext>
            </a:extLst>
          </p:cNvPr>
          <p:cNvSpPr/>
          <p:nvPr/>
        </p:nvSpPr>
        <p:spPr>
          <a:xfrm>
            <a:off x="486133" y="3380098"/>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3. How interpretable are the groups with respect to depositional facies? </a:t>
            </a:r>
          </a:p>
        </p:txBody>
      </p:sp>
      <p:sp>
        <p:nvSpPr>
          <p:cNvPr id="32" name="Flowchart: Process 31">
            <a:extLst>
              <a:ext uri="{FF2B5EF4-FFF2-40B4-BE49-F238E27FC236}">
                <a16:creationId xmlns:a16="http://schemas.microsoft.com/office/drawing/2014/main" id="{D90D129E-BAFD-0EDC-455D-47B78BECED85}"/>
              </a:ext>
            </a:extLst>
          </p:cNvPr>
          <p:cNvSpPr/>
          <p:nvPr/>
        </p:nvSpPr>
        <p:spPr>
          <a:xfrm>
            <a:off x="4188887" y="3380097"/>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Ensure clusters map to geology, not just numerical groupings</a:t>
            </a:r>
          </a:p>
        </p:txBody>
      </p:sp>
    </p:spTree>
    <p:extLst>
      <p:ext uri="{BB962C8B-B14F-4D97-AF65-F5344CB8AC3E}">
        <p14:creationId xmlns:p14="http://schemas.microsoft.com/office/powerpoint/2010/main" val="3333172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E4ACF-B829-0E00-F1A6-B437FAFD90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FEE6AD-AED4-7F02-CB7C-55E0FD351E56}"/>
              </a:ext>
            </a:extLst>
          </p:cNvPr>
          <p:cNvSpPr>
            <a:spLocks noGrp="1"/>
          </p:cNvSpPr>
          <p:nvPr>
            <p:ph type="ctrTitle"/>
          </p:nvPr>
        </p:nvSpPr>
        <p:spPr/>
        <p:txBody>
          <a:bodyPr/>
          <a:lstStyle/>
          <a:p>
            <a:r>
              <a:rPr lang="en-GB" dirty="0">
                <a:solidFill>
                  <a:schemeClr val="tx1"/>
                </a:solidFill>
                <a:latin typeface="Aptos Display" panose="020B0004020202020204" pitchFamily="34" charset="0"/>
              </a:rPr>
              <a:t>Clustering experiments</a:t>
            </a:r>
          </a:p>
        </p:txBody>
      </p:sp>
      <p:sp>
        <p:nvSpPr>
          <p:cNvPr id="12" name="Slide Number Placeholder 1">
            <a:extLst>
              <a:ext uri="{FF2B5EF4-FFF2-40B4-BE49-F238E27FC236}">
                <a16:creationId xmlns:a16="http://schemas.microsoft.com/office/drawing/2014/main" id="{D9345BE9-0456-D5E9-E79E-8DB9974EDD0A}"/>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19</a:t>
            </a:fld>
            <a:endParaRPr lang="ru-RU" sz="1400" dirty="0">
              <a:solidFill>
                <a:srgbClr val="1B4233"/>
              </a:solidFill>
            </a:endParaRPr>
          </a:p>
        </p:txBody>
      </p:sp>
      <p:sp>
        <p:nvSpPr>
          <p:cNvPr id="13" name="Flowchart: Process 12">
            <a:extLst>
              <a:ext uri="{FF2B5EF4-FFF2-40B4-BE49-F238E27FC236}">
                <a16:creationId xmlns:a16="http://schemas.microsoft.com/office/drawing/2014/main" id="{7D1C34DD-25CD-0D49-6B58-F8404F3F8B34}"/>
              </a:ext>
            </a:extLst>
          </p:cNvPr>
          <p:cNvSpPr/>
          <p:nvPr/>
        </p:nvSpPr>
        <p:spPr>
          <a:xfrm>
            <a:off x="486133" y="1049946"/>
            <a:ext cx="3590567"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Questions</a:t>
            </a:r>
          </a:p>
        </p:txBody>
      </p:sp>
      <p:sp>
        <p:nvSpPr>
          <p:cNvPr id="20" name="Flowchart: Process 19">
            <a:extLst>
              <a:ext uri="{FF2B5EF4-FFF2-40B4-BE49-F238E27FC236}">
                <a16:creationId xmlns:a16="http://schemas.microsoft.com/office/drawing/2014/main" id="{D48833A5-6D70-618B-2A29-5AADAF08CC74}"/>
              </a:ext>
            </a:extLst>
          </p:cNvPr>
          <p:cNvSpPr/>
          <p:nvPr/>
        </p:nvSpPr>
        <p:spPr>
          <a:xfrm>
            <a:off x="4188887" y="1049945"/>
            <a:ext cx="3590567" cy="229777"/>
          </a:xfrm>
          <a:prstGeom prst="flowChartProcess">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Why</a:t>
            </a:r>
          </a:p>
        </p:txBody>
      </p:sp>
      <p:sp>
        <p:nvSpPr>
          <p:cNvPr id="21" name="Flowchart: Process 20">
            <a:extLst>
              <a:ext uri="{FF2B5EF4-FFF2-40B4-BE49-F238E27FC236}">
                <a16:creationId xmlns:a16="http://schemas.microsoft.com/office/drawing/2014/main" id="{5C5625F1-EA5A-BAA0-2D7E-AAF0B26DA531}"/>
              </a:ext>
            </a:extLst>
          </p:cNvPr>
          <p:cNvSpPr/>
          <p:nvPr/>
        </p:nvSpPr>
        <p:spPr>
          <a:xfrm>
            <a:off x="7891642" y="1049945"/>
            <a:ext cx="3459050" cy="229777"/>
          </a:xfrm>
          <a:prstGeom prst="flowChartProcess">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Experiments</a:t>
            </a:r>
          </a:p>
        </p:txBody>
      </p:sp>
      <p:sp>
        <p:nvSpPr>
          <p:cNvPr id="25" name="Flowchart: Process 24">
            <a:extLst>
              <a:ext uri="{FF2B5EF4-FFF2-40B4-BE49-F238E27FC236}">
                <a16:creationId xmlns:a16="http://schemas.microsoft.com/office/drawing/2014/main" id="{464C1ADC-7CA0-98FF-B40E-394101D76329}"/>
              </a:ext>
            </a:extLst>
          </p:cNvPr>
          <p:cNvSpPr/>
          <p:nvPr/>
        </p:nvSpPr>
        <p:spPr>
          <a:xfrm>
            <a:off x="486133" y="1433356"/>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1. How clustering separate groups? (Do classes form natural groupings?)</a:t>
            </a:r>
          </a:p>
        </p:txBody>
      </p:sp>
      <p:sp>
        <p:nvSpPr>
          <p:cNvPr id="26" name="Flowchart: Process 25">
            <a:extLst>
              <a:ext uri="{FF2B5EF4-FFF2-40B4-BE49-F238E27FC236}">
                <a16:creationId xmlns:a16="http://schemas.microsoft.com/office/drawing/2014/main" id="{A98D337D-AB57-DBB2-0212-C88B3C23FE80}"/>
              </a:ext>
            </a:extLst>
          </p:cNvPr>
          <p:cNvSpPr/>
          <p:nvPr/>
        </p:nvSpPr>
        <p:spPr>
          <a:xfrm>
            <a:off x="4188887" y="1433355"/>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Reveal natural splits and set target granularity</a:t>
            </a:r>
          </a:p>
        </p:txBody>
      </p:sp>
      <p:sp>
        <p:nvSpPr>
          <p:cNvPr id="27" name="Flowchart: Process 26">
            <a:extLst>
              <a:ext uri="{FF2B5EF4-FFF2-40B4-BE49-F238E27FC236}">
                <a16:creationId xmlns:a16="http://schemas.microsoft.com/office/drawing/2014/main" id="{FFD004A5-2F0C-7BFB-43D8-1BD3091E4DEA}"/>
              </a:ext>
            </a:extLst>
          </p:cNvPr>
          <p:cNvSpPr/>
          <p:nvPr/>
        </p:nvSpPr>
        <p:spPr>
          <a:xfrm>
            <a:off x="7891642" y="1433355"/>
            <a:ext cx="3459050" cy="2766480"/>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Run in different feature sets to study log informativeness, k results, Principal components, confusion matrices</a:t>
            </a:r>
          </a:p>
        </p:txBody>
      </p:sp>
      <p:sp>
        <p:nvSpPr>
          <p:cNvPr id="28" name="Flowchart: Process 27">
            <a:extLst>
              <a:ext uri="{FF2B5EF4-FFF2-40B4-BE49-F238E27FC236}">
                <a16:creationId xmlns:a16="http://schemas.microsoft.com/office/drawing/2014/main" id="{02511970-E457-1D19-3902-A8F82F41DC28}"/>
              </a:ext>
            </a:extLst>
          </p:cNvPr>
          <p:cNvSpPr/>
          <p:nvPr/>
        </p:nvSpPr>
        <p:spPr>
          <a:xfrm>
            <a:off x="486133" y="2406727"/>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2. How similar or different are these groups? </a:t>
            </a:r>
          </a:p>
        </p:txBody>
      </p:sp>
      <p:sp>
        <p:nvSpPr>
          <p:cNvPr id="29" name="Flowchart: Process 28">
            <a:extLst>
              <a:ext uri="{FF2B5EF4-FFF2-40B4-BE49-F238E27FC236}">
                <a16:creationId xmlns:a16="http://schemas.microsoft.com/office/drawing/2014/main" id="{0D56B4BA-7AAF-477A-310B-64DEF8ABB059}"/>
              </a:ext>
            </a:extLst>
          </p:cNvPr>
          <p:cNvSpPr/>
          <p:nvPr/>
        </p:nvSpPr>
        <p:spPr>
          <a:xfrm>
            <a:off x="4188887" y="2406726"/>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What drives separability</a:t>
            </a:r>
          </a:p>
        </p:txBody>
      </p:sp>
      <p:sp>
        <p:nvSpPr>
          <p:cNvPr id="31" name="Flowchart: Process 30">
            <a:extLst>
              <a:ext uri="{FF2B5EF4-FFF2-40B4-BE49-F238E27FC236}">
                <a16:creationId xmlns:a16="http://schemas.microsoft.com/office/drawing/2014/main" id="{76049CFE-13E9-8BAE-BEDE-9410E2A18DBE}"/>
              </a:ext>
            </a:extLst>
          </p:cNvPr>
          <p:cNvSpPr/>
          <p:nvPr/>
        </p:nvSpPr>
        <p:spPr>
          <a:xfrm>
            <a:off x="486133" y="3380098"/>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3. How interpretable are the groups with respect to depositional facies? </a:t>
            </a:r>
          </a:p>
        </p:txBody>
      </p:sp>
      <p:sp>
        <p:nvSpPr>
          <p:cNvPr id="32" name="Flowchart: Process 31">
            <a:extLst>
              <a:ext uri="{FF2B5EF4-FFF2-40B4-BE49-F238E27FC236}">
                <a16:creationId xmlns:a16="http://schemas.microsoft.com/office/drawing/2014/main" id="{1534862A-7A32-CE1B-577D-520F5C6F8583}"/>
              </a:ext>
            </a:extLst>
          </p:cNvPr>
          <p:cNvSpPr/>
          <p:nvPr/>
        </p:nvSpPr>
        <p:spPr>
          <a:xfrm>
            <a:off x="4188887" y="3380097"/>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Ensure clusters map to geology, not just numerical groupings</a:t>
            </a:r>
          </a:p>
        </p:txBody>
      </p:sp>
    </p:spTree>
    <p:extLst>
      <p:ext uri="{BB962C8B-B14F-4D97-AF65-F5344CB8AC3E}">
        <p14:creationId xmlns:p14="http://schemas.microsoft.com/office/powerpoint/2010/main" val="2318606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C808D-6FCC-65AA-7B5E-660348A819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62FD0F-5D67-C09C-50D3-3FC60A98A2F2}"/>
              </a:ext>
            </a:extLst>
          </p:cNvPr>
          <p:cNvSpPr>
            <a:spLocks noGrp="1"/>
          </p:cNvSpPr>
          <p:nvPr>
            <p:ph type="ctrTitle"/>
          </p:nvPr>
        </p:nvSpPr>
        <p:spPr/>
        <p:txBody>
          <a:bodyPr/>
          <a:lstStyle/>
          <a:p>
            <a:r>
              <a:rPr lang="en-GB" dirty="0">
                <a:solidFill>
                  <a:schemeClr val="tx1"/>
                </a:solidFill>
                <a:latin typeface="Aptos Display" panose="020B0004020202020204" pitchFamily="34" charset="0"/>
              </a:rPr>
              <a:t>outline</a:t>
            </a:r>
          </a:p>
        </p:txBody>
      </p:sp>
      <p:sp>
        <p:nvSpPr>
          <p:cNvPr id="4" name="TextBox 3">
            <a:extLst>
              <a:ext uri="{FF2B5EF4-FFF2-40B4-BE49-F238E27FC236}">
                <a16:creationId xmlns:a16="http://schemas.microsoft.com/office/drawing/2014/main" id="{E20B196B-CD01-DA64-109B-278B3638D914}"/>
              </a:ext>
            </a:extLst>
          </p:cNvPr>
          <p:cNvSpPr txBox="1"/>
          <p:nvPr/>
        </p:nvSpPr>
        <p:spPr>
          <a:xfrm>
            <a:off x="486133" y="1059873"/>
            <a:ext cx="10867667" cy="5163529"/>
          </a:xfrm>
          <a:prstGeom prst="rect">
            <a:avLst/>
          </a:prstGeom>
          <a:noFill/>
        </p:spPr>
        <p:txBody>
          <a:bodyPr wrap="square" rtlCol="0">
            <a:spAutoFit/>
          </a:bodyPr>
          <a:lstStyle/>
          <a:p>
            <a:pPr>
              <a:lnSpc>
                <a:spcPct val="200000"/>
              </a:lnSpc>
            </a:pPr>
            <a:r>
              <a:rPr lang="en-US" sz="2400" dirty="0">
                <a:latin typeface="Aptos Display" panose="020B0004020202020204" pitchFamily="34" charset="0"/>
              </a:rPr>
              <a:t>Problem statement</a:t>
            </a:r>
            <a:r>
              <a:rPr lang="en-US" sz="2400" u="dashHeavy" dirty="0">
                <a:latin typeface="Aptos Display" panose="020B0004020202020204" pitchFamily="34" charset="0"/>
              </a:rPr>
              <a:t>					</a:t>
            </a:r>
            <a:r>
              <a:rPr lang="en-US" sz="2400" dirty="0">
                <a:latin typeface="Aptos Display" panose="020B0004020202020204" pitchFamily="34" charset="0"/>
              </a:rPr>
              <a:t>3	</a:t>
            </a:r>
          </a:p>
          <a:p>
            <a:pPr>
              <a:lnSpc>
                <a:spcPct val="200000"/>
              </a:lnSpc>
            </a:pPr>
            <a:r>
              <a:rPr lang="en-US" sz="2400" dirty="0">
                <a:latin typeface="Aptos Display" panose="020B0004020202020204" pitchFamily="34" charset="0"/>
              </a:rPr>
              <a:t>Data</a:t>
            </a:r>
            <a:r>
              <a:rPr lang="en-US" sz="2400" u="dash" dirty="0">
                <a:latin typeface="Aptos Display" panose="020B0004020202020204" pitchFamily="34" charset="0"/>
              </a:rPr>
              <a:t>							</a:t>
            </a:r>
            <a:r>
              <a:rPr lang="en-US" sz="2400" dirty="0">
                <a:latin typeface="Aptos Display" panose="020B0004020202020204" pitchFamily="34" charset="0"/>
              </a:rPr>
              <a:t>5</a:t>
            </a:r>
          </a:p>
          <a:p>
            <a:pPr>
              <a:lnSpc>
                <a:spcPct val="200000"/>
              </a:lnSpc>
            </a:pPr>
            <a:r>
              <a:rPr lang="en-US" sz="2400" dirty="0">
                <a:latin typeface="Aptos Display" panose="020B0004020202020204" pitchFamily="34" charset="0"/>
              </a:rPr>
              <a:t>Workflow and methods</a:t>
            </a:r>
            <a:r>
              <a:rPr lang="en-US" sz="2400" u="dash" dirty="0">
                <a:latin typeface="Aptos Display" panose="020B0004020202020204" pitchFamily="34" charset="0"/>
              </a:rPr>
              <a:t>				</a:t>
            </a:r>
            <a:r>
              <a:rPr lang="en-US" sz="2400" dirty="0">
                <a:latin typeface="Aptos Display" panose="020B0004020202020204" pitchFamily="34" charset="0"/>
              </a:rPr>
              <a:t>11</a:t>
            </a:r>
          </a:p>
          <a:p>
            <a:pPr>
              <a:lnSpc>
                <a:spcPct val="200000"/>
              </a:lnSpc>
            </a:pPr>
            <a:r>
              <a:rPr lang="en-US" sz="2400" dirty="0">
                <a:latin typeface="Aptos Display" panose="020B0004020202020204" pitchFamily="34" charset="0"/>
              </a:rPr>
              <a:t>Clustering</a:t>
            </a:r>
            <a:r>
              <a:rPr lang="en-US" sz="2400" u="dash" dirty="0">
                <a:latin typeface="Aptos Display" panose="020B0004020202020204" pitchFamily="34" charset="0"/>
              </a:rPr>
              <a:t>						</a:t>
            </a:r>
            <a:r>
              <a:rPr lang="en-US" sz="2400" dirty="0">
                <a:latin typeface="Aptos Display" panose="020B0004020202020204" pitchFamily="34" charset="0"/>
              </a:rPr>
              <a:t>14</a:t>
            </a:r>
          </a:p>
          <a:p>
            <a:pPr>
              <a:lnSpc>
                <a:spcPct val="200000"/>
              </a:lnSpc>
            </a:pPr>
            <a:r>
              <a:rPr lang="en-US" sz="2400" dirty="0">
                <a:latin typeface="Aptos Display" panose="020B0004020202020204" pitchFamily="34" charset="0"/>
              </a:rPr>
              <a:t>Classification</a:t>
            </a:r>
            <a:r>
              <a:rPr lang="en-US" sz="2400" u="dash" dirty="0">
                <a:latin typeface="Aptos Display" panose="020B0004020202020204" pitchFamily="34" charset="0"/>
              </a:rPr>
              <a:t>						</a:t>
            </a:r>
            <a:r>
              <a:rPr lang="en-US" sz="2400" dirty="0">
                <a:latin typeface="Aptos Display" panose="020B0004020202020204" pitchFamily="34" charset="0"/>
              </a:rPr>
              <a:t>25</a:t>
            </a:r>
          </a:p>
          <a:p>
            <a:pPr>
              <a:lnSpc>
                <a:spcPct val="200000"/>
              </a:lnSpc>
            </a:pPr>
            <a:r>
              <a:rPr lang="en-US" sz="2400" dirty="0">
                <a:latin typeface="Aptos Display" panose="020B0004020202020204" pitchFamily="34" charset="0"/>
              </a:rPr>
              <a:t>Conclusions and future work</a:t>
            </a:r>
            <a:r>
              <a:rPr lang="en-US" sz="2400" u="dash" dirty="0">
                <a:latin typeface="Aptos Display" panose="020B0004020202020204" pitchFamily="34" charset="0"/>
              </a:rPr>
              <a:t>				</a:t>
            </a:r>
            <a:r>
              <a:rPr lang="en-US" sz="2400" dirty="0">
                <a:latin typeface="Aptos Display" panose="020B0004020202020204" pitchFamily="34" charset="0"/>
              </a:rPr>
              <a:t>36</a:t>
            </a:r>
          </a:p>
          <a:p>
            <a:pPr>
              <a:lnSpc>
                <a:spcPct val="200000"/>
              </a:lnSpc>
            </a:pPr>
            <a:endParaRPr lang="en-US" sz="2400" dirty="0">
              <a:latin typeface="Aptos Display" panose="020B0004020202020204" pitchFamily="34" charset="0"/>
            </a:endParaRPr>
          </a:p>
        </p:txBody>
      </p:sp>
      <p:sp>
        <p:nvSpPr>
          <p:cNvPr id="7" name="Slide Number Placeholder 1">
            <a:extLst>
              <a:ext uri="{FF2B5EF4-FFF2-40B4-BE49-F238E27FC236}">
                <a16:creationId xmlns:a16="http://schemas.microsoft.com/office/drawing/2014/main" id="{A0017255-2AA4-23DD-C07C-AB64E9051B4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a:t>
            </a:fld>
            <a:endParaRPr lang="ru-RU" sz="1400" dirty="0">
              <a:solidFill>
                <a:srgbClr val="1B4233"/>
              </a:solidFill>
            </a:endParaRPr>
          </a:p>
        </p:txBody>
      </p:sp>
    </p:spTree>
    <p:extLst>
      <p:ext uri="{BB962C8B-B14F-4D97-AF65-F5344CB8AC3E}">
        <p14:creationId xmlns:p14="http://schemas.microsoft.com/office/powerpoint/2010/main" val="3325424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8F80E-CA2D-EF1A-8754-8E96D22F5A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16D3D8-567B-3100-E57B-17C0B44AE614}"/>
              </a:ext>
            </a:extLst>
          </p:cNvPr>
          <p:cNvSpPr>
            <a:spLocks noGrp="1"/>
          </p:cNvSpPr>
          <p:nvPr>
            <p:ph type="ctrTitle"/>
          </p:nvPr>
        </p:nvSpPr>
        <p:spPr/>
        <p:txBody>
          <a:bodyPr/>
          <a:lstStyle/>
          <a:p>
            <a:r>
              <a:rPr lang="en-GB" dirty="0">
                <a:solidFill>
                  <a:schemeClr val="tx1"/>
                </a:solidFill>
                <a:latin typeface="Aptos Display" panose="020B0004020202020204" pitchFamily="34" charset="0"/>
              </a:rPr>
              <a:t>Four clustering experiments outline</a:t>
            </a:r>
          </a:p>
        </p:txBody>
      </p:sp>
      <p:sp>
        <p:nvSpPr>
          <p:cNvPr id="10" name="TextBox 9">
            <a:extLst>
              <a:ext uri="{FF2B5EF4-FFF2-40B4-BE49-F238E27FC236}">
                <a16:creationId xmlns:a16="http://schemas.microsoft.com/office/drawing/2014/main" id="{466B84DE-BF95-9654-FB90-A8D5E5406D3F}"/>
              </a:ext>
            </a:extLst>
          </p:cNvPr>
          <p:cNvSpPr txBox="1"/>
          <p:nvPr/>
        </p:nvSpPr>
        <p:spPr>
          <a:xfrm>
            <a:off x="483024" y="2599686"/>
            <a:ext cx="5609868" cy="646331"/>
          </a:xfrm>
          <a:prstGeom prst="rect">
            <a:avLst/>
          </a:prstGeom>
          <a:solidFill>
            <a:schemeClr val="bg1">
              <a:lumMod val="95000"/>
            </a:schemeClr>
          </a:solidFill>
        </p:spPr>
        <p:txBody>
          <a:bodyPr wrap="square" rtlCol="0">
            <a:spAutoFit/>
          </a:bodyPr>
          <a:lstStyle/>
          <a:p>
            <a:r>
              <a:rPr lang="en-US" dirty="0">
                <a:solidFill>
                  <a:schemeClr val="bg1"/>
                </a:solidFill>
                <a:highlight>
                  <a:srgbClr val="1D76B3"/>
                </a:highlight>
                <a:latin typeface="Aptos Display" panose="020B0004020202020204" pitchFamily="34" charset="0"/>
              </a:rPr>
              <a:t>1. All logs: </a:t>
            </a:r>
            <a:r>
              <a:rPr lang="en-US" dirty="0">
                <a:latin typeface="Aptos Display" panose="020B0004020202020204" pitchFamily="34" charset="0"/>
              </a:rPr>
              <a:t>GR, VSH, RT, RD, NPHI, RHOB, DT, PHIF, SW, KLOGH</a:t>
            </a:r>
          </a:p>
        </p:txBody>
      </p:sp>
      <p:sp>
        <p:nvSpPr>
          <p:cNvPr id="12" name="TextBox 11">
            <a:extLst>
              <a:ext uri="{FF2B5EF4-FFF2-40B4-BE49-F238E27FC236}">
                <a16:creationId xmlns:a16="http://schemas.microsoft.com/office/drawing/2014/main" id="{2A1674E9-244B-1502-6490-CFE0BB5DE364}"/>
              </a:ext>
            </a:extLst>
          </p:cNvPr>
          <p:cNvSpPr txBox="1"/>
          <p:nvPr/>
        </p:nvSpPr>
        <p:spPr>
          <a:xfrm>
            <a:off x="483024" y="4451813"/>
            <a:ext cx="5609868" cy="646331"/>
          </a:xfrm>
          <a:prstGeom prst="rect">
            <a:avLst/>
          </a:prstGeom>
          <a:solidFill>
            <a:schemeClr val="bg1">
              <a:lumMod val="95000"/>
            </a:schemeClr>
          </a:solidFill>
        </p:spPr>
        <p:txBody>
          <a:bodyPr wrap="square" rtlCol="0">
            <a:spAutoFit/>
          </a:bodyPr>
          <a:lstStyle/>
          <a:p>
            <a:r>
              <a:rPr lang="en-US" dirty="0">
                <a:solidFill>
                  <a:schemeClr val="bg1"/>
                </a:solidFill>
                <a:highlight>
                  <a:srgbClr val="279E27"/>
                </a:highlight>
                <a:latin typeface="Aptos Display" panose="020B0004020202020204" pitchFamily="34" charset="0"/>
              </a:rPr>
              <a:t>3. Porosity/sorting only: </a:t>
            </a:r>
            <a:r>
              <a:rPr lang="en-US" dirty="0">
                <a:latin typeface="Aptos Display" panose="020B0004020202020204" pitchFamily="34" charset="0"/>
              </a:rPr>
              <a:t>DT, RHOB, NPHI</a:t>
            </a:r>
          </a:p>
          <a:p>
            <a:endParaRPr lang="en-US" dirty="0">
              <a:solidFill>
                <a:srgbClr val="1B4233"/>
              </a:solidFill>
              <a:latin typeface="Aptos Display" panose="020B0004020202020204" pitchFamily="34" charset="0"/>
            </a:endParaRPr>
          </a:p>
        </p:txBody>
      </p:sp>
      <p:sp>
        <p:nvSpPr>
          <p:cNvPr id="21" name="TextBox 20">
            <a:extLst>
              <a:ext uri="{FF2B5EF4-FFF2-40B4-BE49-F238E27FC236}">
                <a16:creationId xmlns:a16="http://schemas.microsoft.com/office/drawing/2014/main" id="{21AC1FFC-53F8-5D65-14DB-D5FE2D261D76}"/>
              </a:ext>
            </a:extLst>
          </p:cNvPr>
          <p:cNvSpPr txBox="1"/>
          <p:nvPr/>
        </p:nvSpPr>
        <p:spPr>
          <a:xfrm>
            <a:off x="483024" y="5246655"/>
            <a:ext cx="5609868" cy="923330"/>
          </a:xfrm>
          <a:prstGeom prst="rect">
            <a:avLst/>
          </a:prstGeom>
          <a:solidFill>
            <a:schemeClr val="bg1">
              <a:lumMod val="95000"/>
            </a:schemeClr>
          </a:solidFill>
        </p:spPr>
        <p:txBody>
          <a:bodyPr wrap="square" rtlCol="0">
            <a:spAutoFit/>
          </a:bodyPr>
          <a:lstStyle/>
          <a:p>
            <a:r>
              <a:rPr lang="en-US" dirty="0">
                <a:solidFill>
                  <a:schemeClr val="bg1"/>
                </a:solidFill>
                <a:highlight>
                  <a:srgbClr val="D62222"/>
                </a:highlight>
                <a:latin typeface="Aptos Display" panose="020B0004020202020204" pitchFamily="34" charset="0"/>
              </a:rPr>
              <a:t>4. Cleanliness and porosity: </a:t>
            </a:r>
            <a:r>
              <a:rPr lang="en-US" dirty="0">
                <a:latin typeface="Aptos Display" panose="020B0004020202020204" pitchFamily="34" charset="0"/>
              </a:rPr>
              <a:t>VSH, DT, PHIF (or NPHI and RHOB)</a:t>
            </a:r>
          </a:p>
          <a:p>
            <a:r>
              <a:rPr lang="en-US" dirty="0">
                <a:solidFill>
                  <a:srgbClr val="1B4233"/>
                </a:solidFill>
                <a:latin typeface="Aptos Display" panose="020B0004020202020204" pitchFamily="34" charset="0"/>
              </a:rPr>
              <a:t> </a:t>
            </a:r>
          </a:p>
        </p:txBody>
      </p:sp>
      <p:sp>
        <p:nvSpPr>
          <p:cNvPr id="38" name="TextBox 37">
            <a:extLst>
              <a:ext uri="{FF2B5EF4-FFF2-40B4-BE49-F238E27FC236}">
                <a16:creationId xmlns:a16="http://schemas.microsoft.com/office/drawing/2014/main" id="{064CE1D2-AE84-42FE-447E-6278017CCDFF}"/>
              </a:ext>
            </a:extLst>
          </p:cNvPr>
          <p:cNvSpPr txBox="1"/>
          <p:nvPr/>
        </p:nvSpPr>
        <p:spPr>
          <a:xfrm>
            <a:off x="483024" y="3350684"/>
            <a:ext cx="5609868" cy="923330"/>
          </a:xfrm>
          <a:prstGeom prst="rect">
            <a:avLst/>
          </a:prstGeom>
          <a:solidFill>
            <a:schemeClr val="bg1">
              <a:lumMod val="95000"/>
            </a:schemeClr>
          </a:solidFill>
        </p:spPr>
        <p:txBody>
          <a:bodyPr wrap="square" rtlCol="0">
            <a:spAutoFit/>
          </a:bodyPr>
          <a:lstStyle/>
          <a:p>
            <a:r>
              <a:rPr lang="en-US" dirty="0">
                <a:solidFill>
                  <a:schemeClr val="bg1"/>
                </a:solidFill>
                <a:highlight>
                  <a:srgbClr val="FF7F0D"/>
                </a:highlight>
                <a:latin typeface="Aptos Display" panose="020B0004020202020204" pitchFamily="34" charset="0"/>
              </a:rPr>
              <a:t>2. All without fluids: </a:t>
            </a:r>
            <a:r>
              <a:rPr lang="en-US" dirty="0">
                <a:latin typeface="Aptos Display" panose="020B0004020202020204" pitchFamily="34" charset="0"/>
              </a:rPr>
              <a:t>GR (and/or VSH), NPHI, RHOB, DT, PHIF, KLOGH</a:t>
            </a:r>
          </a:p>
          <a:p>
            <a:endParaRPr lang="en-US" dirty="0">
              <a:solidFill>
                <a:srgbClr val="1B4233"/>
              </a:solidFill>
              <a:latin typeface="Aptos Display" panose="020B0004020202020204" pitchFamily="34" charset="0"/>
            </a:endParaRPr>
          </a:p>
        </p:txBody>
      </p:sp>
      <p:sp>
        <p:nvSpPr>
          <p:cNvPr id="5" name="Slide Number Placeholder 1">
            <a:extLst>
              <a:ext uri="{FF2B5EF4-FFF2-40B4-BE49-F238E27FC236}">
                <a16:creationId xmlns:a16="http://schemas.microsoft.com/office/drawing/2014/main" id="{43A2B5C2-D436-8AD8-59DA-0D7F24EFFF55}"/>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20</a:t>
            </a:fld>
            <a:endParaRPr lang="ru-RU" sz="1400" dirty="0">
              <a:solidFill>
                <a:srgbClr val="1B4233"/>
              </a:solidFill>
            </a:endParaRPr>
          </a:p>
        </p:txBody>
      </p:sp>
      <p:sp>
        <p:nvSpPr>
          <p:cNvPr id="6" name="Flowchart: Process 5">
            <a:extLst>
              <a:ext uri="{FF2B5EF4-FFF2-40B4-BE49-F238E27FC236}">
                <a16:creationId xmlns:a16="http://schemas.microsoft.com/office/drawing/2014/main" id="{3F9CB1E9-9212-3803-C8E8-2AC08AD83F3F}"/>
              </a:ext>
            </a:extLst>
          </p:cNvPr>
          <p:cNvSpPr/>
          <p:nvPr/>
        </p:nvSpPr>
        <p:spPr>
          <a:xfrm>
            <a:off x="483024" y="2196803"/>
            <a:ext cx="5612977" cy="229777"/>
          </a:xfrm>
          <a:prstGeom prst="flowChartProcess">
            <a:avLst/>
          </a:prstGeom>
          <a:solidFill>
            <a:srgbClr val="1B42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Experiments</a:t>
            </a:r>
          </a:p>
        </p:txBody>
      </p:sp>
      <p:sp>
        <p:nvSpPr>
          <p:cNvPr id="7" name="Flowchart: Process 6">
            <a:extLst>
              <a:ext uri="{FF2B5EF4-FFF2-40B4-BE49-F238E27FC236}">
                <a16:creationId xmlns:a16="http://schemas.microsoft.com/office/drawing/2014/main" id="{F08A5D9F-04D7-183B-AB92-22FE20BC51F8}"/>
              </a:ext>
            </a:extLst>
          </p:cNvPr>
          <p:cNvSpPr/>
          <p:nvPr/>
        </p:nvSpPr>
        <p:spPr>
          <a:xfrm>
            <a:off x="6241474" y="2196802"/>
            <a:ext cx="5109218"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Why</a:t>
            </a:r>
          </a:p>
        </p:txBody>
      </p:sp>
      <p:sp>
        <p:nvSpPr>
          <p:cNvPr id="8" name="Rectangle 7">
            <a:extLst>
              <a:ext uri="{FF2B5EF4-FFF2-40B4-BE49-F238E27FC236}">
                <a16:creationId xmlns:a16="http://schemas.microsoft.com/office/drawing/2014/main" id="{84878619-52BC-A3DC-B217-01A33FE34310}"/>
              </a:ext>
            </a:extLst>
          </p:cNvPr>
          <p:cNvSpPr/>
          <p:nvPr/>
        </p:nvSpPr>
        <p:spPr>
          <a:xfrm>
            <a:off x="483024" y="972535"/>
            <a:ext cx="10867667" cy="11867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chemeClr val="tx1"/>
                </a:solidFill>
                <a:latin typeface="Aptos Display" panose="020B0004020202020204" pitchFamily="34" charset="0"/>
              </a:rPr>
              <a:t>Feature set is: 1) all logs; 2) all logs without fluids; 3) porosity/sorting logs; 4) cleanliness/porosity logs</a:t>
            </a:r>
            <a:endParaRPr lang="en-GB" sz="2400" dirty="0">
              <a:solidFill>
                <a:schemeClr val="tx1"/>
              </a:solidFill>
              <a:latin typeface="Aptos Display" panose="020B0004020202020204" pitchFamily="34" charset="0"/>
            </a:endParaRPr>
          </a:p>
        </p:txBody>
      </p:sp>
      <p:sp>
        <p:nvSpPr>
          <p:cNvPr id="13" name="TextBox 12">
            <a:extLst>
              <a:ext uri="{FF2B5EF4-FFF2-40B4-BE49-F238E27FC236}">
                <a16:creationId xmlns:a16="http://schemas.microsoft.com/office/drawing/2014/main" id="{B7AAF837-375D-1A2C-DA7F-ABB9F8F429E5}"/>
              </a:ext>
            </a:extLst>
          </p:cNvPr>
          <p:cNvSpPr txBox="1"/>
          <p:nvPr/>
        </p:nvSpPr>
        <p:spPr>
          <a:xfrm>
            <a:off x="6241474" y="2599686"/>
            <a:ext cx="5109217" cy="646331"/>
          </a:xfrm>
          <a:prstGeom prst="rect">
            <a:avLst/>
          </a:prstGeom>
          <a:solidFill>
            <a:schemeClr val="bg1">
              <a:lumMod val="95000"/>
            </a:schemeClr>
          </a:solidFill>
        </p:spPr>
        <p:txBody>
          <a:bodyPr wrap="square" rtlCol="0">
            <a:spAutoFit/>
          </a:bodyPr>
          <a:lstStyle/>
          <a:p>
            <a:r>
              <a:rPr lang="en-US" dirty="0">
                <a:latin typeface="Aptos Display" panose="020B0004020202020204" pitchFamily="34" charset="0"/>
              </a:rPr>
              <a:t>Broadest view of variance</a:t>
            </a:r>
          </a:p>
          <a:p>
            <a:endParaRPr lang="en-US" dirty="0">
              <a:latin typeface="Aptos Display" panose="020B0004020202020204" pitchFamily="34" charset="0"/>
            </a:endParaRPr>
          </a:p>
        </p:txBody>
      </p:sp>
      <p:sp>
        <p:nvSpPr>
          <p:cNvPr id="15" name="TextBox 14">
            <a:extLst>
              <a:ext uri="{FF2B5EF4-FFF2-40B4-BE49-F238E27FC236}">
                <a16:creationId xmlns:a16="http://schemas.microsoft.com/office/drawing/2014/main" id="{DF89A543-DF0B-6570-8E6D-A19F812E163A}"/>
              </a:ext>
            </a:extLst>
          </p:cNvPr>
          <p:cNvSpPr txBox="1"/>
          <p:nvPr/>
        </p:nvSpPr>
        <p:spPr>
          <a:xfrm>
            <a:off x="6241474" y="3350684"/>
            <a:ext cx="5109217" cy="923330"/>
          </a:xfrm>
          <a:prstGeom prst="rect">
            <a:avLst/>
          </a:prstGeom>
          <a:solidFill>
            <a:schemeClr val="bg1">
              <a:lumMod val="95000"/>
            </a:schemeClr>
          </a:solidFill>
        </p:spPr>
        <p:txBody>
          <a:bodyPr wrap="square" rtlCol="0">
            <a:spAutoFit/>
          </a:bodyPr>
          <a:lstStyle/>
          <a:p>
            <a:r>
              <a:rPr lang="en-US" dirty="0">
                <a:latin typeface="Aptos Display" panose="020B0004020202020204" pitchFamily="34" charset="0"/>
              </a:rPr>
              <a:t>To emphasize rock property space (cleanliness, porosity/sorting, mobility proxy) and de-emphasize fluids</a:t>
            </a:r>
          </a:p>
        </p:txBody>
      </p:sp>
      <p:sp>
        <p:nvSpPr>
          <p:cNvPr id="16" name="TextBox 15">
            <a:extLst>
              <a:ext uri="{FF2B5EF4-FFF2-40B4-BE49-F238E27FC236}">
                <a16:creationId xmlns:a16="http://schemas.microsoft.com/office/drawing/2014/main" id="{7A52CEEA-1659-4A0E-B5DE-C36662263177}"/>
              </a:ext>
            </a:extLst>
          </p:cNvPr>
          <p:cNvSpPr txBox="1"/>
          <p:nvPr/>
        </p:nvSpPr>
        <p:spPr>
          <a:xfrm>
            <a:off x="6241474" y="4435149"/>
            <a:ext cx="5109217" cy="646331"/>
          </a:xfrm>
          <a:prstGeom prst="rect">
            <a:avLst/>
          </a:prstGeom>
          <a:solidFill>
            <a:schemeClr val="bg1">
              <a:lumMod val="95000"/>
            </a:schemeClr>
          </a:solidFill>
        </p:spPr>
        <p:txBody>
          <a:bodyPr wrap="square" rtlCol="0">
            <a:spAutoFit/>
          </a:bodyPr>
          <a:lstStyle/>
          <a:p>
            <a:r>
              <a:rPr lang="en-US" dirty="0">
                <a:latin typeface="Aptos Display" panose="020B0004020202020204" pitchFamily="34" charset="0"/>
              </a:rPr>
              <a:t>Check whether groups emerge purely from sorting/porosity differences </a:t>
            </a:r>
          </a:p>
        </p:txBody>
      </p:sp>
      <p:sp>
        <p:nvSpPr>
          <p:cNvPr id="17" name="TextBox 16">
            <a:extLst>
              <a:ext uri="{FF2B5EF4-FFF2-40B4-BE49-F238E27FC236}">
                <a16:creationId xmlns:a16="http://schemas.microsoft.com/office/drawing/2014/main" id="{9D7D7D6F-3555-F93E-C11D-C59E4B279B4F}"/>
              </a:ext>
            </a:extLst>
          </p:cNvPr>
          <p:cNvSpPr txBox="1"/>
          <p:nvPr/>
        </p:nvSpPr>
        <p:spPr>
          <a:xfrm>
            <a:off x="6241474" y="5241029"/>
            <a:ext cx="5109217" cy="923330"/>
          </a:xfrm>
          <a:prstGeom prst="rect">
            <a:avLst/>
          </a:prstGeom>
          <a:solidFill>
            <a:schemeClr val="bg1">
              <a:lumMod val="95000"/>
            </a:schemeClr>
          </a:solidFill>
        </p:spPr>
        <p:txBody>
          <a:bodyPr wrap="square" rtlCol="0">
            <a:spAutoFit/>
          </a:bodyPr>
          <a:lstStyle/>
          <a:p>
            <a:r>
              <a:rPr lang="en-US" dirty="0">
                <a:latin typeface="Aptos Display" panose="020B0004020202020204" pitchFamily="34" charset="0"/>
              </a:rPr>
              <a:t>Designed to highlight clean, well-sorted sands versus </a:t>
            </a:r>
            <a:r>
              <a:rPr lang="en-US" dirty="0" err="1">
                <a:latin typeface="Aptos Display" panose="020B0004020202020204" pitchFamily="34" charset="0"/>
              </a:rPr>
              <a:t>heterolithic</a:t>
            </a:r>
            <a:r>
              <a:rPr lang="en-US" dirty="0">
                <a:latin typeface="Aptos Display" panose="020B0004020202020204" pitchFamily="34" charset="0"/>
              </a:rPr>
              <a:t> sands</a:t>
            </a:r>
          </a:p>
          <a:p>
            <a:endParaRPr lang="en-US" dirty="0">
              <a:latin typeface="Aptos Display" panose="020B0004020202020204" pitchFamily="34" charset="0"/>
            </a:endParaRPr>
          </a:p>
        </p:txBody>
      </p:sp>
    </p:spTree>
    <p:extLst>
      <p:ext uri="{BB962C8B-B14F-4D97-AF65-F5344CB8AC3E}">
        <p14:creationId xmlns:p14="http://schemas.microsoft.com/office/powerpoint/2010/main" val="401252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25DF-6B28-345D-FC33-03D3BF1C3A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F40B13-B775-831C-700B-0F4918C0B463}"/>
              </a:ext>
            </a:extLst>
          </p:cNvPr>
          <p:cNvSpPr>
            <a:spLocks noGrp="1"/>
          </p:cNvSpPr>
          <p:nvPr>
            <p:ph type="ctrTitle"/>
          </p:nvPr>
        </p:nvSpPr>
        <p:spPr/>
        <p:txBody>
          <a:bodyPr/>
          <a:lstStyle/>
          <a:p>
            <a:r>
              <a:rPr lang="en-US" sz="2800" dirty="0">
                <a:solidFill>
                  <a:schemeClr val="tx1"/>
                </a:solidFill>
                <a:latin typeface="Aptos Display" panose="020B0004020202020204" pitchFamily="34" charset="0"/>
              </a:rPr>
              <a:t>How clustering separate groups, how similar they are?</a:t>
            </a:r>
          </a:p>
        </p:txBody>
      </p:sp>
      <p:sp>
        <p:nvSpPr>
          <p:cNvPr id="26" name="TextBox 25">
            <a:extLst>
              <a:ext uri="{FF2B5EF4-FFF2-40B4-BE49-F238E27FC236}">
                <a16:creationId xmlns:a16="http://schemas.microsoft.com/office/drawing/2014/main" id="{286967FC-E782-4228-66CF-984C0CDE92AE}"/>
              </a:ext>
            </a:extLst>
          </p:cNvPr>
          <p:cNvSpPr txBox="1"/>
          <p:nvPr/>
        </p:nvSpPr>
        <p:spPr>
          <a:xfrm>
            <a:off x="486133" y="1028690"/>
            <a:ext cx="10939067" cy="1200329"/>
          </a:xfrm>
          <a:prstGeom prst="rect">
            <a:avLst/>
          </a:prstGeom>
          <a:solidFill>
            <a:schemeClr val="bg1">
              <a:lumMod val="95000"/>
            </a:schemeClr>
          </a:solidFill>
        </p:spPr>
        <p:txBody>
          <a:bodyPr wrap="square" rtlCol="0">
            <a:spAutoFit/>
          </a:bodyPr>
          <a:lstStyle/>
          <a:p>
            <a:r>
              <a:rPr lang="en-US" sz="2400" dirty="0">
                <a:solidFill>
                  <a:srgbClr val="1B4233"/>
                </a:solidFill>
                <a:latin typeface="Aptos" panose="020B0004020202020204" pitchFamily="34" charset="0"/>
              </a:rPr>
              <a:t>Silhouette score shows that logs form two natural clusters driven by rock properties: clean/porous vs shaly/compact. Beyond two clusters depositional facies do not form distinct natural groupings</a:t>
            </a:r>
          </a:p>
        </p:txBody>
      </p:sp>
      <p:sp>
        <p:nvSpPr>
          <p:cNvPr id="4" name="Slide Number Placeholder 1">
            <a:extLst>
              <a:ext uri="{FF2B5EF4-FFF2-40B4-BE49-F238E27FC236}">
                <a16:creationId xmlns:a16="http://schemas.microsoft.com/office/drawing/2014/main" id="{20BC28A8-2B3D-2553-8202-4056E59334CE}"/>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21</a:t>
            </a:fld>
            <a:endParaRPr lang="ru-RU" sz="1400" dirty="0">
              <a:solidFill>
                <a:srgbClr val="1B4233"/>
              </a:solidFill>
            </a:endParaRPr>
          </a:p>
        </p:txBody>
      </p:sp>
      <p:pic>
        <p:nvPicPr>
          <p:cNvPr id="25" name="Picture 24">
            <a:extLst>
              <a:ext uri="{FF2B5EF4-FFF2-40B4-BE49-F238E27FC236}">
                <a16:creationId xmlns:a16="http://schemas.microsoft.com/office/drawing/2014/main" id="{D0B65706-BB09-8E88-74C2-B63ECEB9ED07}"/>
              </a:ext>
            </a:extLst>
          </p:cNvPr>
          <p:cNvPicPr>
            <a:picLocks noChangeAspect="1"/>
          </p:cNvPicPr>
          <p:nvPr/>
        </p:nvPicPr>
        <p:blipFill>
          <a:blip r:embed="rId3"/>
          <a:stretch>
            <a:fillRect/>
          </a:stretch>
        </p:blipFill>
        <p:spPr>
          <a:xfrm>
            <a:off x="287797" y="2229018"/>
            <a:ext cx="7214323" cy="4127331"/>
          </a:xfrm>
          <a:prstGeom prst="rect">
            <a:avLst/>
          </a:prstGeom>
        </p:spPr>
      </p:pic>
      <p:sp>
        <p:nvSpPr>
          <p:cNvPr id="5" name="TextBox 4">
            <a:extLst>
              <a:ext uri="{FF2B5EF4-FFF2-40B4-BE49-F238E27FC236}">
                <a16:creationId xmlns:a16="http://schemas.microsoft.com/office/drawing/2014/main" id="{152DAFAA-22AD-9A8B-3BDA-F009E4404A4F}"/>
              </a:ext>
            </a:extLst>
          </p:cNvPr>
          <p:cNvSpPr txBox="1"/>
          <p:nvPr/>
        </p:nvSpPr>
        <p:spPr>
          <a:xfrm>
            <a:off x="7810500" y="1979116"/>
            <a:ext cx="3614700" cy="4278094"/>
          </a:xfrm>
          <a:prstGeom prst="rect">
            <a:avLst/>
          </a:prstGeom>
          <a:solidFill>
            <a:schemeClr val="bg1">
              <a:lumMod val="95000"/>
            </a:schemeClr>
          </a:solidFill>
        </p:spPr>
        <p:txBody>
          <a:bodyPr wrap="square" rtlCol="0">
            <a:spAutoFit/>
          </a:bodyPr>
          <a:lstStyle/>
          <a:p>
            <a:r>
              <a:rPr lang="en-US" sz="1600" dirty="0">
                <a:solidFill>
                  <a:schemeClr val="bg1"/>
                </a:solidFill>
                <a:highlight>
                  <a:srgbClr val="1873B2"/>
                </a:highlight>
                <a:latin typeface="Aptos" panose="020B0004020202020204" pitchFamily="34" charset="0"/>
              </a:rPr>
              <a:t>1. All logs:</a:t>
            </a:r>
            <a:endParaRPr lang="en-US" sz="1600" dirty="0">
              <a:solidFill>
                <a:schemeClr val="bg1"/>
              </a:solidFill>
              <a:highlight>
                <a:srgbClr val="1873B2"/>
              </a:highlight>
              <a:latin typeface="Aptos Display" panose="020B0004020202020204" pitchFamily="34" charset="0"/>
            </a:endParaRPr>
          </a:p>
          <a:p>
            <a:r>
              <a:rPr lang="en-US" sz="1600" dirty="0">
                <a:latin typeface="Aptos Display" panose="020B0004020202020204" pitchFamily="34" charset="0"/>
              </a:rPr>
              <a:t>fluid variability cuts across depositional patterns and weakens unsupervised separation.</a:t>
            </a:r>
          </a:p>
          <a:p>
            <a:endParaRPr lang="en-US" sz="1600" dirty="0">
              <a:solidFill>
                <a:schemeClr val="bg1"/>
              </a:solidFill>
              <a:highlight>
                <a:srgbClr val="FF7F0D"/>
              </a:highlight>
              <a:latin typeface="Aptos Display" panose="020B0004020202020204" pitchFamily="34" charset="0"/>
            </a:endParaRPr>
          </a:p>
          <a:p>
            <a:r>
              <a:rPr lang="en-US" sz="1600" dirty="0">
                <a:solidFill>
                  <a:schemeClr val="bg1"/>
                </a:solidFill>
                <a:highlight>
                  <a:srgbClr val="FF7F0D"/>
                </a:highlight>
                <a:latin typeface="Aptos Display" panose="020B0004020202020204" pitchFamily="34" charset="0"/>
              </a:rPr>
              <a:t>2. VSH, NPHI, RHOB, DT, PHIF, KLOGH:</a:t>
            </a:r>
            <a:r>
              <a:rPr lang="en-US" sz="1600" dirty="0">
                <a:latin typeface="Aptos Display" panose="020B0004020202020204" pitchFamily="34" charset="0"/>
              </a:rPr>
              <a:t> third, moderate flow-quality mode appears when permeability is added. But sand vs sand distinction remains blended</a:t>
            </a:r>
          </a:p>
          <a:p>
            <a:endParaRPr lang="en-US" sz="1600" dirty="0">
              <a:highlight>
                <a:srgbClr val="279E27"/>
              </a:highlight>
              <a:latin typeface="Aptos Display" panose="020B0004020202020204" pitchFamily="34" charset="0"/>
            </a:endParaRPr>
          </a:p>
          <a:p>
            <a:r>
              <a:rPr lang="en-US" sz="1600" dirty="0">
                <a:solidFill>
                  <a:schemeClr val="bg1"/>
                </a:solidFill>
                <a:highlight>
                  <a:srgbClr val="279E27"/>
                </a:highlight>
                <a:latin typeface="Aptos Display" panose="020B0004020202020204" pitchFamily="34" charset="0"/>
              </a:rPr>
              <a:t>3. DT, RHOB, NPHI:</a:t>
            </a:r>
            <a:r>
              <a:rPr lang="en-US" sz="1600" dirty="0">
                <a:solidFill>
                  <a:srgbClr val="1B4233"/>
                </a:solidFill>
                <a:latin typeface="Aptos Display" panose="020B0004020202020204" pitchFamily="34" charset="0"/>
              </a:rPr>
              <a:t> </a:t>
            </a:r>
            <a:r>
              <a:rPr lang="en-US" sz="1600" dirty="0">
                <a:latin typeface="Aptos Display" panose="020B0004020202020204" pitchFamily="34" charset="0"/>
              </a:rPr>
              <a:t>very clear binary clean-shaly split</a:t>
            </a:r>
          </a:p>
          <a:p>
            <a:endParaRPr lang="en-US" sz="1600" dirty="0">
              <a:solidFill>
                <a:srgbClr val="279E27"/>
              </a:solidFill>
              <a:latin typeface="Aptos Display" panose="020B0004020202020204" pitchFamily="34" charset="0"/>
            </a:endParaRPr>
          </a:p>
          <a:p>
            <a:r>
              <a:rPr lang="en-US" sz="1600" dirty="0">
                <a:solidFill>
                  <a:schemeClr val="bg1"/>
                </a:solidFill>
                <a:highlight>
                  <a:srgbClr val="D62222"/>
                </a:highlight>
                <a:latin typeface="Aptos Display" panose="020B0004020202020204" pitchFamily="34" charset="0"/>
              </a:rPr>
              <a:t>4. VSH, DT, NPHI, RHOB:</a:t>
            </a:r>
            <a:r>
              <a:rPr lang="en-US" sz="1600" dirty="0">
                <a:latin typeface="Aptos Display" panose="020B0004020202020204" pitchFamily="34" charset="0"/>
              </a:rPr>
              <a:t> in spaces dominated by porosity/compaction vs cleanliness, the data separate into clean sand vs shaly/tight </a:t>
            </a:r>
          </a:p>
        </p:txBody>
      </p:sp>
    </p:spTree>
    <p:extLst>
      <p:ext uri="{BB962C8B-B14F-4D97-AF65-F5344CB8AC3E}">
        <p14:creationId xmlns:p14="http://schemas.microsoft.com/office/powerpoint/2010/main" val="3509105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98DCC-61FA-BB9A-8A2C-A9F8B54DCEF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3FFFCEC-8C50-38B8-E263-EA2BA11995E7}"/>
              </a:ext>
            </a:extLst>
          </p:cNvPr>
          <p:cNvPicPr>
            <a:picLocks noChangeAspect="1"/>
          </p:cNvPicPr>
          <p:nvPr/>
        </p:nvPicPr>
        <p:blipFill>
          <a:blip r:embed="rId3"/>
          <a:stretch>
            <a:fillRect/>
          </a:stretch>
        </p:blipFill>
        <p:spPr>
          <a:xfrm>
            <a:off x="295549" y="1736576"/>
            <a:ext cx="7505380" cy="4435624"/>
          </a:xfrm>
          <a:prstGeom prst="rect">
            <a:avLst/>
          </a:prstGeom>
        </p:spPr>
      </p:pic>
      <p:sp>
        <p:nvSpPr>
          <p:cNvPr id="26" name="TextBox 25">
            <a:extLst>
              <a:ext uri="{FF2B5EF4-FFF2-40B4-BE49-F238E27FC236}">
                <a16:creationId xmlns:a16="http://schemas.microsoft.com/office/drawing/2014/main" id="{0B62A8A5-6797-D802-923C-30F07C708CB4}"/>
              </a:ext>
            </a:extLst>
          </p:cNvPr>
          <p:cNvSpPr txBox="1"/>
          <p:nvPr/>
        </p:nvSpPr>
        <p:spPr>
          <a:xfrm>
            <a:off x="486133" y="1028690"/>
            <a:ext cx="10939067" cy="461665"/>
          </a:xfrm>
          <a:prstGeom prst="rect">
            <a:avLst/>
          </a:prstGeom>
          <a:solidFill>
            <a:schemeClr val="bg1">
              <a:lumMod val="95000"/>
            </a:schemeClr>
          </a:solidFill>
        </p:spPr>
        <p:txBody>
          <a:bodyPr wrap="square" rtlCol="0">
            <a:spAutoFit/>
          </a:bodyPr>
          <a:lstStyle/>
          <a:p>
            <a:r>
              <a:rPr lang="en-US" sz="2400" dirty="0">
                <a:latin typeface="Aptos" panose="020B0004020202020204" pitchFamily="34" charset="0"/>
              </a:rPr>
              <a:t>From the elbow curve we see that logs without fluids show 2-3 clusters at best </a:t>
            </a:r>
          </a:p>
        </p:txBody>
      </p:sp>
      <p:sp>
        <p:nvSpPr>
          <p:cNvPr id="4" name="Slide Number Placeholder 1">
            <a:extLst>
              <a:ext uri="{FF2B5EF4-FFF2-40B4-BE49-F238E27FC236}">
                <a16:creationId xmlns:a16="http://schemas.microsoft.com/office/drawing/2014/main" id="{64BA30DA-481E-8FC9-870D-319A8E77E176}"/>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22</a:t>
            </a:fld>
            <a:endParaRPr lang="ru-RU" sz="1400" dirty="0">
              <a:solidFill>
                <a:srgbClr val="1B4233"/>
              </a:solidFill>
            </a:endParaRPr>
          </a:p>
        </p:txBody>
      </p:sp>
      <p:sp>
        <p:nvSpPr>
          <p:cNvPr id="8" name="Title 2">
            <a:extLst>
              <a:ext uri="{FF2B5EF4-FFF2-40B4-BE49-F238E27FC236}">
                <a16:creationId xmlns:a16="http://schemas.microsoft.com/office/drawing/2014/main" id="{F66951C5-13E7-533F-341B-ED11EB4E69B3}"/>
              </a:ext>
            </a:extLst>
          </p:cNvPr>
          <p:cNvSpPr>
            <a:spLocks noGrp="1"/>
          </p:cNvSpPr>
          <p:nvPr>
            <p:ph type="ctrTitle"/>
          </p:nvPr>
        </p:nvSpPr>
        <p:spPr>
          <a:xfrm>
            <a:off x="486133" y="354590"/>
            <a:ext cx="10867667" cy="539372"/>
          </a:xfrm>
        </p:spPr>
        <p:txBody>
          <a:bodyPr/>
          <a:lstStyle/>
          <a:p>
            <a:r>
              <a:rPr lang="en-US" sz="2800" dirty="0">
                <a:solidFill>
                  <a:schemeClr val="tx1"/>
                </a:solidFill>
                <a:latin typeface="Aptos Display" panose="020B0004020202020204" pitchFamily="34" charset="0"/>
              </a:rPr>
              <a:t>How clustering separate groups, how similar they are?</a:t>
            </a:r>
          </a:p>
        </p:txBody>
      </p:sp>
      <p:sp>
        <p:nvSpPr>
          <p:cNvPr id="5" name="TextBox 4">
            <a:extLst>
              <a:ext uri="{FF2B5EF4-FFF2-40B4-BE49-F238E27FC236}">
                <a16:creationId xmlns:a16="http://schemas.microsoft.com/office/drawing/2014/main" id="{698393CF-1C6F-EE72-5C5F-970F4079E7DC}"/>
              </a:ext>
            </a:extLst>
          </p:cNvPr>
          <p:cNvSpPr txBox="1"/>
          <p:nvPr/>
        </p:nvSpPr>
        <p:spPr>
          <a:xfrm>
            <a:off x="7810500" y="1979116"/>
            <a:ext cx="3614700" cy="1815882"/>
          </a:xfrm>
          <a:prstGeom prst="rect">
            <a:avLst/>
          </a:prstGeom>
          <a:solidFill>
            <a:schemeClr val="bg1">
              <a:lumMod val="95000"/>
            </a:schemeClr>
          </a:solidFill>
        </p:spPr>
        <p:txBody>
          <a:bodyPr wrap="square" rtlCol="0">
            <a:spAutoFit/>
          </a:bodyPr>
          <a:lstStyle/>
          <a:p>
            <a:r>
              <a:rPr lang="en-US" sz="1600" dirty="0">
                <a:solidFill>
                  <a:schemeClr val="bg1"/>
                </a:solidFill>
                <a:highlight>
                  <a:srgbClr val="1873B2"/>
                </a:highlight>
                <a:latin typeface="Aptos" panose="020B0004020202020204" pitchFamily="34" charset="0"/>
              </a:rPr>
              <a:t>1. All logs</a:t>
            </a:r>
            <a:endParaRPr lang="en-US" sz="1600" dirty="0">
              <a:solidFill>
                <a:schemeClr val="bg1"/>
              </a:solidFill>
              <a:highlight>
                <a:srgbClr val="1873B2"/>
              </a:highlight>
              <a:latin typeface="Aptos Display" panose="020B0004020202020204" pitchFamily="34" charset="0"/>
            </a:endParaRPr>
          </a:p>
          <a:p>
            <a:endParaRPr lang="en-US" sz="1600" dirty="0">
              <a:solidFill>
                <a:schemeClr val="bg1"/>
              </a:solidFill>
              <a:highlight>
                <a:srgbClr val="FF7F0D"/>
              </a:highlight>
              <a:latin typeface="Aptos Display" panose="020B0004020202020204" pitchFamily="34" charset="0"/>
            </a:endParaRPr>
          </a:p>
          <a:p>
            <a:r>
              <a:rPr lang="en-US" sz="1600" dirty="0">
                <a:solidFill>
                  <a:schemeClr val="bg1"/>
                </a:solidFill>
                <a:highlight>
                  <a:srgbClr val="FF7F0D"/>
                </a:highlight>
                <a:latin typeface="Aptos Display" panose="020B0004020202020204" pitchFamily="34" charset="0"/>
              </a:rPr>
              <a:t>2. VSH, NPHI, RHOB, DT, PHIF, KLOGH</a:t>
            </a:r>
            <a:endParaRPr lang="en-US" sz="1600" dirty="0">
              <a:latin typeface="Aptos Display" panose="020B0004020202020204" pitchFamily="34" charset="0"/>
            </a:endParaRPr>
          </a:p>
          <a:p>
            <a:endParaRPr lang="en-US" sz="1600" dirty="0">
              <a:highlight>
                <a:srgbClr val="279E27"/>
              </a:highlight>
              <a:latin typeface="Aptos Display" panose="020B0004020202020204" pitchFamily="34" charset="0"/>
            </a:endParaRPr>
          </a:p>
          <a:p>
            <a:r>
              <a:rPr lang="en-US" sz="1600" dirty="0">
                <a:solidFill>
                  <a:schemeClr val="bg1"/>
                </a:solidFill>
                <a:highlight>
                  <a:srgbClr val="279E27"/>
                </a:highlight>
                <a:latin typeface="Aptos Display" panose="020B0004020202020204" pitchFamily="34" charset="0"/>
              </a:rPr>
              <a:t>3. DT, RHOB, NPHI</a:t>
            </a:r>
          </a:p>
          <a:p>
            <a:endParaRPr lang="en-US" sz="1600" dirty="0">
              <a:solidFill>
                <a:srgbClr val="279E27"/>
              </a:solidFill>
              <a:latin typeface="Aptos Display" panose="020B0004020202020204" pitchFamily="34" charset="0"/>
            </a:endParaRPr>
          </a:p>
          <a:p>
            <a:r>
              <a:rPr lang="en-US" sz="1600" dirty="0">
                <a:solidFill>
                  <a:schemeClr val="bg1"/>
                </a:solidFill>
                <a:highlight>
                  <a:srgbClr val="D62222"/>
                </a:highlight>
                <a:latin typeface="Aptos Display" panose="020B0004020202020204" pitchFamily="34" charset="0"/>
              </a:rPr>
              <a:t>4. VSH, DT, NPHI, RHOB</a:t>
            </a:r>
            <a:endParaRPr lang="en-US" sz="1600" dirty="0">
              <a:latin typeface="Aptos Display" panose="020B0004020202020204" pitchFamily="34" charset="0"/>
            </a:endParaRPr>
          </a:p>
        </p:txBody>
      </p:sp>
    </p:spTree>
    <p:extLst>
      <p:ext uri="{BB962C8B-B14F-4D97-AF65-F5344CB8AC3E}">
        <p14:creationId xmlns:p14="http://schemas.microsoft.com/office/powerpoint/2010/main" val="1765795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C7F32-18EA-1420-D4AD-09929BDEC21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0AA3A4-61D0-44C2-FE1E-5608DFE750B4}"/>
              </a:ext>
            </a:extLst>
          </p:cNvPr>
          <p:cNvSpPr>
            <a:spLocks noGrp="1"/>
          </p:cNvSpPr>
          <p:nvPr>
            <p:ph type="ctrTitle"/>
          </p:nvPr>
        </p:nvSpPr>
        <p:spPr/>
        <p:txBody>
          <a:bodyPr/>
          <a:lstStyle/>
          <a:p>
            <a:r>
              <a:rPr lang="en-US" dirty="0">
                <a:solidFill>
                  <a:srgbClr val="1B4233"/>
                </a:solidFill>
                <a:latin typeface="Aptos Display" panose="020B0004020202020204" pitchFamily="34" charset="0"/>
              </a:rPr>
              <a:t>How interpretable are the groups?</a:t>
            </a:r>
            <a:endParaRPr lang="en-GB" dirty="0">
              <a:latin typeface="Aptos Display" panose="020B0004020202020204" pitchFamily="34" charset="0"/>
            </a:endParaRPr>
          </a:p>
        </p:txBody>
      </p:sp>
      <p:sp>
        <p:nvSpPr>
          <p:cNvPr id="26" name="TextBox 25">
            <a:extLst>
              <a:ext uri="{FF2B5EF4-FFF2-40B4-BE49-F238E27FC236}">
                <a16:creationId xmlns:a16="http://schemas.microsoft.com/office/drawing/2014/main" id="{FB60E5B3-9EAC-7D40-74C2-93F7780561F5}"/>
              </a:ext>
            </a:extLst>
          </p:cNvPr>
          <p:cNvSpPr txBox="1"/>
          <p:nvPr/>
        </p:nvSpPr>
        <p:spPr>
          <a:xfrm>
            <a:off x="7137370" y="1028690"/>
            <a:ext cx="4287830" cy="4154984"/>
          </a:xfrm>
          <a:prstGeom prst="rect">
            <a:avLst/>
          </a:prstGeom>
          <a:solidFill>
            <a:schemeClr val="bg1">
              <a:lumMod val="95000"/>
            </a:schemeClr>
          </a:solidFill>
        </p:spPr>
        <p:txBody>
          <a:bodyPr wrap="square" rtlCol="0">
            <a:spAutoFit/>
          </a:bodyPr>
          <a:lstStyle/>
          <a:p>
            <a:r>
              <a:rPr lang="en-US" sz="2400" dirty="0">
                <a:latin typeface="Aptos Display" panose="020B0004020202020204" pitchFamily="34" charset="0"/>
              </a:rPr>
              <a:t>Clusters are geologically interpretable at a coarse level: clean sand vs shaly separation. </a:t>
            </a:r>
          </a:p>
          <a:p>
            <a:endParaRPr lang="en-US" sz="2400" dirty="0">
              <a:latin typeface="Aptos Display" panose="020B0004020202020204" pitchFamily="34" charset="0"/>
            </a:endParaRPr>
          </a:p>
          <a:p>
            <a:r>
              <a:rPr lang="en-US" sz="2400" dirty="0">
                <a:latin typeface="Aptos Display" panose="020B0004020202020204" pitchFamily="34" charset="0"/>
              </a:rPr>
              <a:t>On the confusion matrices for k = 2 one cluster concentrates most sand depo. facies (Tidal Bar, Tidal Channel, Mouth Bar, Upper Shoreface), while other captures shaly depo. facies (Offshore, Tidal Flat Muddy).</a:t>
            </a:r>
          </a:p>
        </p:txBody>
      </p:sp>
      <p:sp>
        <p:nvSpPr>
          <p:cNvPr id="4" name="Slide Number Placeholder 1">
            <a:extLst>
              <a:ext uri="{FF2B5EF4-FFF2-40B4-BE49-F238E27FC236}">
                <a16:creationId xmlns:a16="http://schemas.microsoft.com/office/drawing/2014/main" id="{0239ED3F-F4CD-BFDC-9BB2-78B46A73B1B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23</a:t>
            </a:fld>
            <a:endParaRPr lang="ru-RU" sz="1400" dirty="0">
              <a:solidFill>
                <a:srgbClr val="1B4233"/>
              </a:solidFill>
            </a:endParaRPr>
          </a:p>
        </p:txBody>
      </p:sp>
      <p:pic>
        <p:nvPicPr>
          <p:cNvPr id="5" name="Picture 4" descr="A screenshot of a graph&#10;&#10;AI-generated content may be incorrect.">
            <a:extLst>
              <a:ext uri="{FF2B5EF4-FFF2-40B4-BE49-F238E27FC236}">
                <a16:creationId xmlns:a16="http://schemas.microsoft.com/office/drawing/2014/main" id="{1B83ED16-44D5-CB6E-7C8C-74C62FD61F5A}"/>
              </a:ext>
            </a:extLst>
          </p:cNvPr>
          <p:cNvPicPr>
            <a:picLocks noChangeAspect="1"/>
          </p:cNvPicPr>
          <p:nvPr/>
        </p:nvPicPr>
        <p:blipFill>
          <a:blip r:embed="rId3"/>
          <a:stretch>
            <a:fillRect/>
          </a:stretch>
        </p:blipFill>
        <p:spPr>
          <a:xfrm>
            <a:off x="279612" y="1028690"/>
            <a:ext cx="6536824" cy="5720732"/>
          </a:xfrm>
          <a:prstGeom prst="rect">
            <a:avLst/>
          </a:prstGeom>
        </p:spPr>
      </p:pic>
      <p:sp>
        <p:nvSpPr>
          <p:cNvPr id="9" name="Flowchart: Process 8">
            <a:extLst>
              <a:ext uri="{FF2B5EF4-FFF2-40B4-BE49-F238E27FC236}">
                <a16:creationId xmlns:a16="http://schemas.microsoft.com/office/drawing/2014/main" id="{1CD60D1B-11EA-5773-B3AE-6363A4834B14}"/>
              </a:ext>
            </a:extLst>
          </p:cNvPr>
          <p:cNvSpPr/>
          <p:nvPr/>
        </p:nvSpPr>
        <p:spPr>
          <a:xfrm>
            <a:off x="777191" y="976735"/>
            <a:ext cx="5862600" cy="207828"/>
          </a:xfrm>
          <a:prstGeom prst="flowChartProcess">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k = 2, VSH, NPHI, RHOB, DT, PHIF, KLOGH</a:t>
            </a:r>
          </a:p>
        </p:txBody>
      </p:sp>
    </p:spTree>
    <p:extLst>
      <p:ext uri="{BB962C8B-B14F-4D97-AF65-F5344CB8AC3E}">
        <p14:creationId xmlns:p14="http://schemas.microsoft.com/office/powerpoint/2010/main" val="968983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6AF9B-AA6B-4AB7-6F7D-FD4A2F776B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1FC953B-465A-3F4D-E40D-303324CE159A}"/>
              </a:ext>
            </a:extLst>
          </p:cNvPr>
          <p:cNvSpPr>
            <a:spLocks noGrp="1"/>
          </p:cNvSpPr>
          <p:nvPr>
            <p:ph type="ctrTitle"/>
          </p:nvPr>
        </p:nvSpPr>
        <p:spPr/>
        <p:txBody>
          <a:bodyPr/>
          <a:lstStyle/>
          <a:p>
            <a:r>
              <a:rPr lang="en-US" dirty="0">
                <a:solidFill>
                  <a:srgbClr val="1B4233"/>
                </a:solidFill>
                <a:latin typeface="Aptos Display" panose="020B0004020202020204" pitchFamily="34" charset="0"/>
              </a:rPr>
              <a:t>How interpretable are the groups?</a:t>
            </a:r>
            <a:endParaRPr lang="en-GB" dirty="0">
              <a:latin typeface="Aptos Display" panose="020B0004020202020204" pitchFamily="34" charset="0"/>
            </a:endParaRPr>
          </a:p>
        </p:txBody>
      </p:sp>
      <p:sp>
        <p:nvSpPr>
          <p:cNvPr id="26" name="TextBox 25">
            <a:extLst>
              <a:ext uri="{FF2B5EF4-FFF2-40B4-BE49-F238E27FC236}">
                <a16:creationId xmlns:a16="http://schemas.microsoft.com/office/drawing/2014/main" id="{B8CFEE5B-98D7-EA2C-1465-9054908876A3}"/>
              </a:ext>
            </a:extLst>
          </p:cNvPr>
          <p:cNvSpPr txBox="1"/>
          <p:nvPr/>
        </p:nvSpPr>
        <p:spPr>
          <a:xfrm>
            <a:off x="9073502" y="1028690"/>
            <a:ext cx="2351697" cy="3539430"/>
          </a:xfrm>
          <a:prstGeom prst="rect">
            <a:avLst/>
          </a:prstGeom>
          <a:solidFill>
            <a:schemeClr val="bg1">
              <a:lumMod val="95000"/>
            </a:schemeClr>
          </a:solidFill>
        </p:spPr>
        <p:txBody>
          <a:bodyPr wrap="square" rtlCol="0">
            <a:spAutoFit/>
          </a:bodyPr>
          <a:lstStyle/>
          <a:p>
            <a:r>
              <a:rPr lang="en-US" sz="2800" dirty="0">
                <a:latin typeface="Aptos Display" panose="020B0004020202020204" pitchFamily="34" charset="0"/>
              </a:rPr>
              <a:t>Increasing number of clusters leads to a poor separation: facies spread across several clusters</a:t>
            </a:r>
          </a:p>
        </p:txBody>
      </p:sp>
      <p:sp>
        <p:nvSpPr>
          <p:cNvPr id="4" name="Slide Number Placeholder 1">
            <a:extLst>
              <a:ext uri="{FF2B5EF4-FFF2-40B4-BE49-F238E27FC236}">
                <a16:creationId xmlns:a16="http://schemas.microsoft.com/office/drawing/2014/main" id="{87786DEC-B8CA-63A9-418E-2FD6C3565A3A}"/>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24</a:t>
            </a:fld>
            <a:endParaRPr lang="ru-RU" sz="1400" dirty="0">
              <a:solidFill>
                <a:srgbClr val="1B4233"/>
              </a:solidFill>
            </a:endParaRPr>
          </a:p>
        </p:txBody>
      </p:sp>
      <p:pic>
        <p:nvPicPr>
          <p:cNvPr id="6" name="Picture 5">
            <a:extLst>
              <a:ext uri="{FF2B5EF4-FFF2-40B4-BE49-F238E27FC236}">
                <a16:creationId xmlns:a16="http://schemas.microsoft.com/office/drawing/2014/main" id="{0516D76E-6468-B68B-1C5D-5E78FBB019BE}"/>
              </a:ext>
            </a:extLst>
          </p:cNvPr>
          <p:cNvPicPr>
            <a:picLocks noChangeAspect="1"/>
          </p:cNvPicPr>
          <p:nvPr/>
        </p:nvPicPr>
        <p:blipFill>
          <a:blip r:embed="rId3"/>
          <a:stretch>
            <a:fillRect/>
          </a:stretch>
        </p:blipFill>
        <p:spPr>
          <a:xfrm>
            <a:off x="-1" y="1124424"/>
            <a:ext cx="9073503" cy="5153883"/>
          </a:xfrm>
          <a:prstGeom prst="rect">
            <a:avLst/>
          </a:prstGeom>
        </p:spPr>
      </p:pic>
      <p:sp>
        <p:nvSpPr>
          <p:cNvPr id="9" name="Flowchart: Process 8">
            <a:extLst>
              <a:ext uri="{FF2B5EF4-FFF2-40B4-BE49-F238E27FC236}">
                <a16:creationId xmlns:a16="http://schemas.microsoft.com/office/drawing/2014/main" id="{ED26D754-F892-3FAF-BC34-BB9EDF82EFC4}"/>
              </a:ext>
            </a:extLst>
          </p:cNvPr>
          <p:cNvSpPr/>
          <p:nvPr/>
        </p:nvSpPr>
        <p:spPr>
          <a:xfrm>
            <a:off x="1345676" y="1028690"/>
            <a:ext cx="7416099" cy="263423"/>
          </a:xfrm>
          <a:prstGeom prst="flowChartProcess">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k = 7, VSH, NPHI, RHOB, DT, PHIF, KLOGH</a:t>
            </a:r>
          </a:p>
        </p:txBody>
      </p:sp>
    </p:spTree>
    <p:extLst>
      <p:ext uri="{BB962C8B-B14F-4D97-AF65-F5344CB8AC3E}">
        <p14:creationId xmlns:p14="http://schemas.microsoft.com/office/powerpoint/2010/main" val="1256921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C1CA0C-68CB-C0F8-2D45-C64F2882DEA0}"/>
              </a:ext>
            </a:extLst>
          </p:cNvPr>
          <p:cNvSpPr>
            <a:spLocks noGrp="1"/>
          </p:cNvSpPr>
          <p:nvPr>
            <p:ph type="ctrTitle"/>
          </p:nvPr>
        </p:nvSpPr>
        <p:spPr/>
        <p:txBody>
          <a:bodyPr/>
          <a:lstStyle/>
          <a:p>
            <a:r>
              <a:rPr lang="en-US" dirty="0">
                <a:solidFill>
                  <a:schemeClr val="tx1"/>
                </a:solidFill>
                <a:latin typeface="Aptos" panose="020B0004020202020204" pitchFamily="34" charset="0"/>
              </a:rPr>
              <a:t>classification</a:t>
            </a:r>
          </a:p>
        </p:txBody>
      </p:sp>
      <p:sp>
        <p:nvSpPr>
          <p:cNvPr id="4" name="Slide Number Placeholder 1">
            <a:extLst>
              <a:ext uri="{FF2B5EF4-FFF2-40B4-BE49-F238E27FC236}">
                <a16:creationId xmlns:a16="http://schemas.microsoft.com/office/drawing/2014/main" id="{DB838B9D-9991-325A-183D-1C76BCAFDAA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25</a:t>
            </a:fld>
            <a:endParaRPr lang="ru-RU" sz="1400" dirty="0">
              <a:solidFill>
                <a:srgbClr val="1B4233"/>
              </a:solidFill>
            </a:endParaRPr>
          </a:p>
        </p:txBody>
      </p:sp>
    </p:spTree>
    <p:extLst>
      <p:ext uri="{BB962C8B-B14F-4D97-AF65-F5344CB8AC3E}">
        <p14:creationId xmlns:p14="http://schemas.microsoft.com/office/powerpoint/2010/main" val="2335020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F10C1-34D4-FC54-8084-1B618C266DF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C0114D-816C-D042-4A0F-B1F1EB8563EE}"/>
              </a:ext>
            </a:extLst>
          </p:cNvPr>
          <p:cNvSpPr>
            <a:spLocks noGrp="1"/>
          </p:cNvSpPr>
          <p:nvPr>
            <p:ph type="ctrTitle"/>
          </p:nvPr>
        </p:nvSpPr>
        <p:spPr/>
        <p:txBody>
          <a:bodyPr/>
          <a:lstStyle/>
          <a:p>
            <a:r>
              <a:rPr lang="en-GB" dirty="0">
                <a:solidFill>
                  <a:schemeClr val="tx1"/>
                </a:solidFill>
                <a:latin typeface="Aptos Display" panose="020B0004020202020204" pitchFamily="34" charset="0"/>
              </a:rPr>
              <a:t>Classification objective</a:t>
            </a:r>
          </a:p>
        </p:txBody>
      </p:sp>
      <p:sp>
        <p:nvSpPr>
          <p:cNvPr id="12" name="Slide Number Placeholder 1">
            <a:extLst>
              <a:ext uri="{FF2B5EF4-FFF2-40B4-BE49-F238E27FC236}">
                <a16:creationId xmlns:a16="http://schemas.microsoft.com/office/drawing/2014/main" id="{80A815B4-A92E-E25E-AD01-2DA01F179130}"/>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26</a:t>
            </a:fld>
            <a:endParaRPr lang="ru-RU" sz="1400" dirty="0">
              <a:solidFill>
                <a:srgbClr val="1B4233"/>
              </a:solidFill>
            </a:endParaRPr>
          </a:p>
        </p:txBody>
      </p:sp>
      <p:sp>
        <p:nvSpPr>
          <p:cNvPr id="24" name="Rectangle 23">
            <a:extLst>
              <a:ext uri="{FF2B5EF4-FFF2-40B4-BE49-F238E27FC236}">
                <a16:creationId xmlns:a16="http://schemas.microsoft.com/office/drawing/2014/main" id="{4EBE4F56-27BB-BBDF-F3F3-E2A205A64FE3}"/>
              </a:ext>
            </a:extLst>
          </p:cNvPr>
          <p:cNvSpPr/>
          <p:nvPr/>
        </p:nvSpPr>
        <p:spPr>
          <a:xfrm>
            <a:off x="483024" y="972534"/>
            <a:ext cx="10867667" cy="18468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000" dirty="0">
                <a:solidFill>
                  <a:schemeClr val="tx1"/>
                </a:solidFill>
                <a:latin typeface="Aptos Display" panose="020B0004020202020204" pitchFamily="34" charset="0"/>
              </a:rPr>
              <a:t>Train supervised models to predict depositional facies; use per-well blind tests to check generalization across wells; optimize accuracy</a:t>
            </a:r>
            <a:endParaRPr lang="en-US" sz="2000" b="1" dirty="0">
              <a:solidFill>
                <a:schemeClr val="tx1"/>
              </a:solidFill>
              <a:latin typeface="Aptos Display" panose="020B0004020202020204" pitchFamily="34" charset="0"/>
            </a:endParaRPr>
          </a:p>
        </p:txBody>
      </p:sp>
    </p:spTree>
    <p:extLst>
      <p:ext uri="{BB962C8B-B14F-4D97-AF65-F5344CB8AC3E}">
        <p14:creationId xmlns:p14="http://schemas.microsoft.com/office/powerpoint/2010/main" val="2356654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BB08F-8900-6EC9-007C-9794B565377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C9003B-EC61-BDC8-4043-7A153A8B369D}"/>
              </a:ext>
            </a:extLst>
          </p:cNvPr>
          <p:cNvSpPr>
            <a:spLocks noGrp="1"/>
          </p:cNvSpPr>
          <p:nvPr>
            <p:ph type="ctrTitle"/>
          </p:nvPr>
        </p:nvSpPr>
        <p:spPr/>
        <p:txBody>
          <a:bodyPr/>
          <a:lstStyle/>
          <a:p>
            <a:r>
              <a:rPr lang="en-GB" dirty="0">
                <a:solidFill>
                  <a:schemeClr val="tx1"/>
                </a:solidFill>
                <a:latin typeface="Aptos Display" panose="020B0004020202020204" pitchFamily="34" charset="0"/>
              </a:rPr>
              <a:t>question 1</a:t>
            </a:r>
          </a:p>
        </p:txBody>
      </p:sp>
      <p:sp>
        <p:nvSpPr>
          <p:cNvPr id="12" name="Slide Number Placeholder 1">
            <a:extLst>
              <a:ext uri="{FF2B5EF4-FFF2-40B4-BE49-F238E27FC236}">
                <a16:creationId xmlns:a16="http://schemas.microsoft.com/office/drawing/2014/main" id="{0AA9FA67-4BD7-3D8F-B024-22D548AB5D0B}"/>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27</a:t>
            </a:fld>
            <a:endParaRPr lang="ru-RU" sz="1400" dirty="0">
              <a:solidFill>
                <a:srgbClr val="1B4233"/>
              </a:solidFill>
            </a:endParaRPr>
          </a:p>
        </p:txBody>
      </p:sp>
      <p:sp>
        <p:nvSpPr>
          <p:cNvPr id="13" name="Flowchart: Process 12">
            <a:extLst>
              <a:ext uri="{FF2B5EF4-FFF2-40B4-BE49-F238E27FC236}">
                <a16:creationId xmlns:a16="http://schemas.microsoft.com/office/drawing/2014/main" id="{181D1279-5D07-5D63-58F1-8B5C0B3D819F}"/>
              </a:ext>
            </a:extLst>
          </p:cNvPr>
          <p:cNvSpPr/>
          <p:nvPr/>
        </p:nvSpPr>
        <p:spPr>
          <a:xfrm>
            <a:off x="486133" y="1039555"/>
            <a:ext cx="3590567"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atin typeface="Aptos Display" panose="020B0004020202020204" pitchFamily="34" charset="0"/>
            </a:endParaRPr>
          </a:p>
        </p:txBody>
      </p:sp>
      <p:sp>
        <p:nvSpPr>
          <p:cNvPr id="20" name="Flowchart: Process 19">
            <a:extLst>
              <a:ext uri="{FF2B5EF4-FFF2-40B4-BE49-F238E27FC236}">
                <a16:creationId xmlns:a16="http://schemas.microsoft.com/office/drawing/2014/main" id="{327E2655-3A32-A16A-B8AA-15DCD6F9BF4C}"/>
              </a:ext>
            </a:extLst>
          </p:cNvPr>
          <p:cNvSpPr/>
          <p:nvPr/>
        </p:nvSpPr>
        <p:spPr>
          <a:xfrm>
            <a:off x="4188887" y="1039554"/>
            <a:ext cx="3590567" cy="229777"/>
          </a:xfrm>
          <a:prstGeom prst="flowChartProcess">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ptos Display" panose="020B0004020202020204" pitchFamily="34" charset="0"/>
              </a:rPr>
              <a:t>Why</a:t>
            </a:r>
          </a:p>
        </p:txBody>
      </p:sp>
      <p:sp>
        <p:nvSpPr>
          <p:cNvPr id="25" name="Flowchart: Process 24">
            <a:extLst>
              <a:ext uri="{FF2B5EF4-FFF2-40B4-BE49-F238E27FC236}">
                <a16:creationId xmlns:a16="http://schemas.microsoft.com/office/drawing/2014/main" id="{69B4E45C-19D4-A243-879A-1FF8C5C1D918}"/>
              </a:ext>
            </a:extLst>
          </p:cNvPr>
          <p:cNvSpPr/>
          <p:nvPr/>
        </p:nvSpPr>
        <p:spPr>
          <a:xfrm>
            <a:off x="486133" y="1422964"/>
            <a:ext cx="3590567" cy="1401633"/>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1. Do different feature sets change performance?</a:t>
            </a:r>
          </a:p>
          <a:p>
            <a:r>
              <a:rPr lang="en-US" sz="2000" dirty="0">
                <a:solidFill>
                  <a:schemeClr val="tx1"/>
                </a:solidFill>
                <a:latin typeface="Aptos Display" panose="020B0004020202020204" pitchFamily="34" charset="0"/>
              </a:rPr>
              <a:t>   </a:t>
            </a:r>
          </a:p>
        </p:txBody>
      </p:sp>
      <p:sp>
        <p:nvSpPr>
          <p:cNvPr id="26" name="Flowchart: Process 25">
            <a:extLst>
              <a:ext uri="{FF2B5EF4-FFF2-40B4-BE49-F238E27FC236}">
                <a16:creationId xmlns:a16="http://schemas.microsoft.com/office/drawing/2014/main" id="{ED10A60C-3F16-0082-2115-F6A550AA888F}"/>
              </a:ext>
            </a:extLst>
          </p:cNvPr>
          <p:cNvSpPr/>
          <p:nvPr/>
        </p:nvSpPr>
        <p:spPr>
          <a:xfrm>
            <a:off x="4188887" y="1422964"/>
            <a:ext cx="3590567" cy="1401634"/>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Find which log combinations carry separable signal; quantify trade-offs; test if fluids help beyond porosity/cleanliness.</a:t>
            </a:r>
          </a:p>
        </p:txBody>
      </p:sp>
    </p:spTree>
    <p:extLst>
      <p:ext uri="{BB962C8B-B14F-4D97-AF65-F5344CB8AC3E}">
        <p14:creationId xmlns:p14="http://schemas.microsoft.com/office/powerpoint/2010/main" val="2147291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50EF4-1A00-F4F8-B8CF-51EDD14D36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720693-FA20-E6DF-07C3-38FCB2E1D88C}"/>
              </a:ext>
            </a:extLst>
          </p:cNvPr>
          <p:cNvSpPr>
            <a:spLocks noGrp="1"/>
          </p:cNvSpPr>
          <p:nvPr>
            <p:ph type="ctrTitle"/>
          </p:nvPr>
        </p:nvSpPr>
        <p:spPr/>
        <p:txBody>
          <a:bodyPr/>
          <a:lstStyle/>
          <a:p>
            <a:r>
              <a:rPr lang="en-GB" dirty="0">
                <a:solidFill>
                  <a:schemeClr val="tx1"/>
                </a:solidFill>
                <a:latin typeface="Aptos Display" panose="020B0004020202020204" pitchFamily="34" charset="0"/>
              </a:rPr>
              <a:t>question 2</a:t>
            </a:r>
          </a:p>
        </p:txBody>
      </p:sp>
      <p:sp>
        <p:nvSpPr>
          <p:cNvPr id="12" name="Slide Number Placeholder 1">
            <a:extLst>
              <a:ext uri="{FF2B5EF4-FFF2-40B4-BE49-F238E27FC236}">
                <a16:creationId xmlns:a16="http://schemas.microsoft.com/office/drawing/2014/main" id="{DDA273FD-3866-54C1-7CC4-2FF2BA48129A}"/>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28</a:t>
            </a:fld>
            <a:endParaRPr lang="ru-RU" sz="1400" dirty="0">
              <a:solidFill>
                <a:srgbClr val="1B4233"/>
              </a:solidFill>
            </a:endParaRPr>
          </a:p>
        </p:txBody>
      </p:sp>
      <p:sp>
        <p:nvSpPr>
          <p:cNvPr id="13" name="Flowchart: Process 12">
            <a:extLst>
              <a:ext uri="{FF2B5EF4-FFF2-40B4-BE49-F238E27FC236}">
                <a16:creationId xmlns:a16="http://schemas.microsoft.com/office/drawing/2014/main" id="{5BB56D75-55CA-5112-204C-E1098794E9D1}"/>
              </a:ext>
            </a:extLst>
          </p:cNvPr>
          <p:cNvSpPr/>
          <p:nvPr/>
        </p:nvSpPr>
        <p:spPr>
          <a:xfrm>
            <a:off x="486133" y="1039555"/>
            <a:ext cx="3590567"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atin typeface="Aptos Display" panose="020B0004020202020204" pitchFamily="34" charset="0"/>
            </a:endParaRPr>
          </a:p>
        </p:txBody>
      </p:sp>
      <p:sp>
        <p:nvSpPr>
          <p:cNvPr id="20" name="Flowchart: Process 19">
            <a:extLst>
              <a:ext uri="{FF2B5EF4-FFF2-40B4-BE49-F238E27FC236}">
                <a16:creationId xmlns:a16="http://schemas.microsoft.com/office/drawing/2014/main" id="{05B46DE1-A99C-5122-76AA-7AD9045179C1}"/>
              </a:ext>
            </a:extLst>
          </p:cNvPr>
          <p:cNvSpPr/>
          <p:nvPr/>
        </p:nvSpPr>
        <p:spPr>
          <a:xfrm>
            <a:off x="4188887" y="1039554"/>
            <a:ext cx="3590567" cy="229777"/>
          </a:xfrm>
          <a:prstGeom prst="flowChartProcess">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ptos Display" panose="020B0004020202020204" pitchFamily="34" charset="0"/>
              </a:rPr>
              <a:t>Why</a:t>
            </a:r>
          </a:p>
        </p:txBody>
      </p:sp>
      <p:sp>
        <p:nvSpPr>
          <p:cNvPr id="9" name="Flowchart: Process 8">
            <a:extLst>
              <a:ext uri="{FF2B5EF4-FFF2-40B4-BE49-F238E27FC236}">
                <a16:creationId xmlns:a16="http://schemas.microsoft.com/office/drawing/2014/main" id="{AA51CBD4-F3A4-43EF-6745-BA5C3F9E9F22}"/>
              </a:ext>
            </a:extLst>
          </p:cNvPr>
          <p:cNvSpPr/>
          <p:nvPr/>
        </p:nvSpPr>
        <p:spPr>
          <a:xfrm>
            <a:off x="486133" y="3019796"/>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2. Does adding a lithology feature help? </a:t>
            </a:r>
          </a:p>
        </p:txBody>
      </p:sp>
      <p:sp>
        <p:nvSpPr>
          <p:cNvPr id="10" name="Flowchart: Process 9">
            <a:extLst>
              <a:ext uri="{FF2B5EF4-FFF2-40B4-BE49-F238E27FC236}">
                <a16:creationId xmlns:a16="http://schemas.microsoft.com/office/drawing/2014/main" id="{145AEA8F-7352-FBCB-EE7F-CDF9B591B205}"/>
              </a:ext>
            </a:extLst>
          </p:cNvPr>
          <p:cNvSpPr/>
          <p:nvPr/>
        </p:nvSpPr>
        <p:spPr>
          <a:xfrm>
            <a:off x="4188887" y="3019795"/>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Lithology narrows classes and should reduce sand vs sand confusion.</a:t>
            </a:r>
          </a:p>
        </p:txBody>
      </p:sp>
    </p:spTree>
    <p:extLst>
      <p:ext uri="{BB962C8B-B14F-4D97-AF65-F5344CB8AC3E}">
        <p14:creationId xmlns:p14="http://schemas.microsoft.com/office/powerpoint/2010/main" val="61745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1EC14-DD6D-90CC-0C85-8BAACD39B10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45C61C-B173-38BE-5CD2-766D869FD2BD}"/>
              </a:ext>
            </a:extLst>
          </p:cNvPr>
          <p:cNvSpPr>
            <a:spLocks noGrp="1"/>
          </p:cNvSpPr>
          <p:nvPr>
            <p:ph type="ctrTitle"/>
          </p:nvPr>
        </p:nvSpPr>
        <p:spPr/>
        <p:txBody>
          <a:bodyPr/>
          <a:lstStyle/>
          <a:p>
            <a:r>
              <a:rPr lang="en-GB" dirty="0">
                <a:solidFill>
                  <a:schemeClr val="tx1"/>
                </a:solidFill>
                <a:latin typeface="Aptos Display" panose="020B0004020202020204" pitchFamily="34" charset="0"/>
              </a:rPr>
              <a:t>question 3</a:t>
            </a:r>
          </a:p>
        </p:txBody>
      </p:sp>
      <p:sp>
        <p:nvSpPr>
          <p:cNvPr id="12" name="Slide Number Placeholder 1">
            <a:extLst>
              <a:ext uri="{FF2B5EF4-FFF2-40B4-BE49-F238E27FC236}">
                <a16:creationId xmlns:a16="http://schemas.microsoft.com/office/drawing/2014/main" id="{FC96DA51-596B-F27E-BFCB-383352021B1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29</a:t>
            </a:fld>
            <a:endParaRPr lang="ru-RU" sz="1400" dirty="0">
              <a:solidFill>
                <a:srgbClr val="1B4233"/>
              </a:solidFill>
            </a:endParaRPr>
          </a:p>
        </p:txBody>
      </p:sp>
      <p:sp>
        <p:nvSpPr>
          <p:cNvPr id="13" name="Flowchart: Process 12">
            <a:extLst>
              <a:ext uri="{FF2B5EF4-FFF2-40B4-BE49-F238E27FC236}">
                <a16:creationId xmlns:a16="http://schemas.microsoft.com/office/drawing/2014/main" id="{1D5C5DD7-02FB-8BEF-B028-965424081FD5}"/>
              </a:ext>
            </a:extLst>
          </p:cNvPr>
          <p:cNvSpPr/>
          <p:nvPr/>
        </p:nvSpPr>
        <p:spPr>
          <a:xfrm>
            <a:off x="486133" y="1039555"/>
            <a:ext cx="3590567"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atin typeface="Aptos Display" panose="020B0004020202020204" pitchFamily="34" charset="0"/>
            </a:endParaRPr>
          </a:p>
        </p:txBody>
      </p:sp>
      <p:sp>
        <p:nvSpPr>
          <p:cNvPr id="20" name="Flowchart: Process 19">
            <a:extLst>
              <a:ext uri="{FF2B5EF4-FFF2-40B4-BE49-F238E27FC236}">
                <a16:creationId xmlns:a16="http://schemas.microsoft.com/office/drawing/2014/main" id="{48249B14-D072-85D1-F4BC-DCE42D481E30}"/>
              </a:ext>
            </a:extLst>
          </p:cNvPr>
          <p:cNvSpPr/>
          <p:nvPr/>
        </p:nvSpPr>
        <p:spPr>
          <a:xfrm>
            <a:off x="4188887" y="1039554"/>
            <a:ext cx="3590567" cy="229777"/>
          </a:xfrm>
          <a:prstGeom prst="flowChartProcess">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ptos Display" panose="020B0004020202020204" pitchFamily="34" charset="0"/>
              </a:rPr>
              <a:t>Why</a:t>
            </a:r>
          </a:p>
        </p:txBody>
      </p:sp>
      <p:sp>
        <p:nvSpPr>
          <p:cNvPr id="6" name="Flowchart: Process 5">
            <a:extLst>
              <a:ext uri="{FF2B5EF4-FFF2-40B4-BE49-F238E27FC236}">
                <a16:creationId xmlns:a16="http://schemas.microsoft.com/office/drawing/2014/main" id="{18C5E677-1B13-B4EB-EF50-7C1875F19439}"/>
              </a:ext>
            </a:extLst>
          </p:cNvPr>
          <p:cNvSpPr/>
          <p:nvPr/>
        </p:nvSpPr>
        <p:spPr>
          <a:xfrm>
            <a:off x="486133" y="4034731"/>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3. Do engineered features help? </a:t>
            </a:r>
          </a:p>
        </p:txBody>
      </p:sp>
      <p:sp>
        <p:nvSpPr>
          <p:cNvPr id="7" name="Flowchart: Process 6">
            <a:extLst>
              <a:ext uri="{FF2B5EF4-FFF2-40B4-BE49-F238E27FC236}">
                <a16:creationId xmlns:a16="http://schemas.microsoft.com/office/drawing/2014/main" id="{718FD832-A9BB-19F6-DD15-09191BD7A899}"/>
              </a:ext>
            </a:extLst>
          </p:cNvPr>
          <p:cNvSpPr/>
          <p:nvPr/>
        </p:nvSpPr>
        <p:spPr>
          <a:xfrm>
            <a:off x="4188887" y="4034730"/>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Geology-aware features can surface motifs important in Hugin’s tide-influenced sands</a:t>
            </a:r>
          </a:p>
        </p:txBody>
      </p:sp>
    </p:spTree>
    <p:extLst>
      <p:ext uri="{BB962C8B-B14F-4D97-AF65-F5344CB8AC3E}">
        <p14:creationId xmlns:p14="http://schemas.microsoft.com/office/powerpoint/2010/main" val="3391192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A14C9-D467-C48C-AAA6-6AFF85E07A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B12990-F001-2DA7-5B58-046F205B9146}"/>
              </a:ext>
            </a:extLst>
          </p:cNvPr>
          <p:cNvSpPr>
            <a:spLocks noGrp="1"/>
          </p:cNvSpPr>
          <p:nvPr>
            <p:ph type="ctrTitle"/>
          </p:nvPr>
        </p:nvSpPr>
        <p:spPr/>
        <p:txBody>
          <a:bodyPr/>
          <a:lstStyle/>
          <a:p>
            <a:r>
              <a:rPr lang="en-GB" dirty="0">
                <a:solidFill>
                  <a:schemeClr val="tx1"/>
                </a:solidFill>
                <a:latin typeface="Aptos Display" panose="020B0004020202020204" pitchFamily="34" charset="0"/>
              </a:rPr>
              <a:t>Problem statement</a:t>
            </a:r>
          </a:p>
        </p:txBody>
      </p:sp>
      <p:sp>
        <p:nvSpPr>
          <p:cNvPr id="10" name="Rectangle 9">
            <a:extLst>
              <a:ext uri="{FF2B5EF4-FFF2-40B4-BE49-F238E27FC236}">
                <a16:creationId xmlns:a16="http://schemas.microsoft.com/office/drawing/2014/main" id="{59579E69-40EB-AF4F-A878-E4BC1A477955}"/>
              </a:ext>
            </a:extLst>
          </p:cNvPr>
          <p:cNvSpPr/>
          <p:nvPr/>
        </p:nvSpPr>
        <p:spPr>
          <a:xfrm>
            <a:off x="3291067" y="1000461"/>
            <a:ext cx="2662924" cy="33133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eaLnBrk="0" fontAlgn="base" hangingPunct="0">
              <a:spcBef>
                <a:spcPct val="0"/>
              </a:spcBef>
              <a:spcAft>
                <a:spcPct val="0"/>
              </a:spcAft>
            </a:pPr>
            <a:r>
              <a:rPr lang="en-US" altLang="en-US" dirty="0">
                <a:solidFill>
                  <a:schemeClr val="tx1"/>
                </a:solidFill>
                <a:latin typeface="Aptos Display" panose="020B0004020202020204" pitchFamily="34" charset="0"/>
              </a:rPr>
              <a:t>Inconsistent labels lead to biased volumes/forecasts</a:t>
            </a:r>
          </a:p>
          <a:p>
            <a:pPr lvl="0" algn="just" eaLnBrk="0" fontAlgn="base" hangingPunct="0">
              <a:spcBef>
                <a:spcPct val="0"/>
              </a:spcBef>
              <a:spcAft>
                <a:spcPct val="0"/>
              </a:spcAft>
            </a:pPr>
            <a:endParaRPr lang="en-US" altLang="en-US" dirty="0">
              <a:solidFill>
                <a:schemeClr val="tx1"/>
              </a:solidFill>
              <a:latin typeface="Aptos Display" panose="020B0004020202020204" pitchFamily="34" charset="0"/>
            </a:endParaRPr>
          </a:p>
          <a:p>
            <a:pPr lvl="0" algn="just" eaLnBrk="0" fontAlgn="base" hangingPunct="0">
              <a:spcBef>
                <a:spcPct val="0"/>
              </a:spcBef>
              <a:spcAft>
                <a:spcPct val="0"/>
              </a:spcAft>
            </a:pPr>
            <a:r>
              <a:rPr lang="en-US" altLang="en-US" dirty="0">
                <a:solidFill>
                  <a:schemeClr val="tx1"/>
                </a:solidFill>
                <a:latin typeface="Aptos Display" panose="020B0004020202020204" pitchFamily="34" charset="0"/>
              </a:rPr>
              <a:t>Slow, hard to QC</a:t>
            </a:r>
          </a:p>
        </p:txBody>
      </p:sp>
      <p:sp>
        <p:nvSpPr>
          <p:cNvPr id="13" name="Flowchart: Process 12">
            <a:extLst>
              <a:ext uri="{FF2B5EF4-FFF2-40B4-BE49-F238E27FC236}">
                <a16:creationId xmlns:a16="http://schemas.microsoft.com/office/drawing/2014/main" id="{CA191012-EF51-156D-1CA7-717E39F647C1}"/>
              </a:ext>
            </a:extLst>
          </p:cNvPr>
          <p:cNvSpPr/>
          <p:nvPr/>
        </p:nvSpPr>
        <p:spPr>
          <a:xfrm>
            <a:off x="486133" y="1000461"/>
            <a:ext cx="2434956" cy="539372"/>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Display" panose="020B0004020202020204" pitchFamily="34" charset="0"/>
              </a:rPr>
              <a:t>Manual picks from wireline logs</a:t>
            </a:r>
          </a:p>
        </p:txBody>
      </p:sp>
      <p:sp>
        <p:nvSpPr>
          <p:cNvPr id="15" name="Arrow: Right 14">
            <a:extLst>
              <a:ext uri="{FF2B5EF4-FFF2-40B4-BE49-F238E27FC236}">
                <a16:creationId xmlns:a16="http://schemas.microsoft.com/office/drawing/2014/main" id="{9FF9E556-B059-FC5C-8DAF-9B3698A12FDE}"/>
              </a:ext>
            </a:extLst>
          </p:cNvPr>
          <p:cNvSpPr/>
          <p:nvPr/>
        </p:nvSpPr>
        <p:spPr>
          <a:xfrm>
            <a:off x="2909555" y="2012093"/>
            <a:ext cx="375746" cy="1280492"/>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37" name="Slide Number Placeholder 1">
            <a:extLst>
              <a:ext uri="{FF2B5EF4-FFF2-40B4-BE49-F238E27FC236}">
                <a16:creationId xmlns:a16="http://schemas.microsoft.com/office/drawing/2014/main" id="{82424E61-5F72-8302-7C0F-FF1C4AA32B32}"/>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a:t>
            </a:fld>
            <a:endParaRPr lang="ru-RU" sz="1400" dirty="0">
              <a:solidFill>
                <a:srgbClr val="1B4233"/>
              </a:solidFill>
            </a:endParaRPr>
          </a:p>
        </p:txBody>
      </p:sp>
      <p:sp>
        <p:nvSpPr>
          <p:cNvPr id="5" name="Rectangle 4">
            <a:extLst>
              <a:ext uri="{FF2B5EF4-FFF2-40B4-BE49-F238E27FC236}">
                <a16:creationId xmlns:a16="http://schemas.microsoft.com/office/drawing/2014/main" id="{B39D3D13-33F0-C763-7D4E-B5ADC636083A}"/>
              </a:ext>
            </a:extLst>
          </p:cNvPr>
          <p:cNvSpPr/>
          <p:nvPr/>
        </p:nvSpPr>
        <p:spPr>
          <a:xfrm>
            <a:off x="486134" y="1000461"/>
            <a:ext cx="2429188" cy="331335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Display" panose="020B0004020202020204" pitchFamily="34" charset="0"/>
              </a:rPr>
              <a:t>Different cut-offs &amp; mental rules</a:t>
            </a:r>
          </a:p>
          <a:p>
            <a:endParaRPr lang="en-US" dirty="0">
              <a:solidFill>
                <a:schemeClr val="tx1"/>
              </a:solidFill>
              <a:latin typeface="Aptos Display" panose="020B0004020202020204" pitchFamily="34" charset="0"/>
            </a:endParaRPr>
          </a:p>
          <a:p>
            <a:r>
              <a:rPr lang="en-US" dirty="0">
                <a:solidFill>
                  <a:schemeClr val="tx1"/>
                </a:solidFill>
                <a:latin typeface="Aptos Display" panose="020B0004020202020204" pitchFamily="34" charset="0"/>
              </a:rPr>
              <a:t>Heterogeneous log suites/quality</a:t>
            </a:r>
          </a:p>
          <a:p>
            <a:endParaRPr lang="en-US" dirty="0">
              <a:solidFill>
                <a:schemeClr val="tx1"/>
              </a:solidFill>
              <a:latin typeface="Aptos Display" panose="020B0004020202020204" pitchFamily="34" charset="0"/>
            </a:endParaRPr>
          </a:p>
          <a:p>
            <a:r>
              <a:rPr lang="en-US" dirty="0">
                <a:solidFill>
                  <a:schemeClr val="tx1"/>
                </a:solidFill>
                <a:latin typeface="Aptos Display" panose="020B0004020202020204" pitchFamily="34" charset="0"/>
              </a:rPr>
              <a:t>Hard labels hide uncertainty</a:t>
            </a:r>
          </a:p>
        </p:txBody>
      </p:sp>
      <p:sp>
        <p:nvSpPr>
          <p:cNvPr id="2" name="TextBox 1">
            <a:extLst>
              <a:ext uri="{FF2B5EF4-FFF2-40B4-BE49-F238E27FC236}">
                <a16:creationId xmlns:a16="http://schemas.microsoft.com/office/drawing/2014/main" id="{36E4D0B9-0EA3-58DE-6FDE-8E1EA56F8B8A}"/>
              </a:ext>
            </a:extLst>
          </p:cNvPr>
          <p:cNvSpPr txBox="1"/>
          <p:nvPr/>
        </p:nvSpPr>
        <p:spPr>
          <a:xfrm>
            <a:off x="486132" y="4976308"/>
            <a:ext cx="10867667" cy="1631216"/>
          </a:xfrm>
          <a:prstGeom prst="rect">
            <a:avLst/>
          </a:prstGeom>
          <a:noFill/>
        </p:spPr>
        <p:txBody>
          <a:bodyPr wrap="square">
            <a:spAutoFit/>
          </a:bodyPr>
          <a:lstStyle/>
          <a:p>
            <a:r>
              <a:rPr lang="en-US" sz="2000" b="1" dirty="0">
                <a:latin typeface="Aptos Display" panose="020B0004020202020204" pitchFamily="34" charset="0"/>
              </a:rPr>
              <a:t>Problem: </a:t>
            </a:r>
            <a:r>
              <a:rPr lang="en-US" sz="2000" dirty="0">
                <a:latin typeface="Aptos Display" panose="020B0004020202020204" pitchFamily="34" charset="0"/>
              </a:rPr>
              <a:t>Develop and evaluate ML workflow that predicts depositional facies from logs.</a:t>
            </a:r>
          </a:p>
          <a:p>
            <a:endParaRPr lang="en-US" sz="2000" dirty="0">
              <a:latin typeface="Aptos Display" panose="020B0004020202020204" pitchFamily="34" charset="0"/>
            </a:endParaRPr>
          </a:p>
          <a:p>
            <a:r>
              <a:rPr lang="en-US" sz="2000" dirty="0">
                <a:latin typeface="Aptos Display" panose="020B0004020202020204" pitchFamily="34" charset="0"/>
              </a:rPr>
              <a:t>Approach: Unsupervised clustering to find the number of facies; supervised classification predict depo. facies</a:t>
            </a:r>
            <a:endParaRPr lang="en-US" sz="2000" dirty="0"/>
          </a:p>
          <a:p>
            <a:endParaRPr lang="en-US" sz="2000" dirty="0">
              <a:solidFill>
                <a:srgbClr val="1B4233"/>
              </a:solidFill>
            </a:endParaRPr>
          </a:p>
        </p:txBody>
      </p:sp>
    </p:spTree>
    <p:extLst>
      <p:ext uri="{BB962C8B-B14F-4D97-AF65-F5344CB8AC3E}">
        <p14:creationId xmlns:p14="http://schemas.microsoft.com/office/powerpoint/2010/main" val="3989610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7268-DF2B-8005-27DC-B34D052E6AF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C8C251-8516-48CF-2A6C-6A7F560C64A7}"/>
              </a:ext>
            </a:extLst>
          </p:cNvPr>
          <p:cNvSpPr>
            <a:spLocks noGrp="1"/>
          </p:cNvSpPr>
          <p:nvPr>
            <p:ph type="ctrTitle"/>
          </p:nvPr>
        </p:nvSpPr>
        <p:spPr/>
        <p:txBody>
          <a:bodyPr/>
          <a:lstStyle/>
          <a:p>
            <a:r>
              <a:rPr lang="en-GB" dirty="0">
                <a:solidFill>
                  <a:schemeClr val="tx1"/>
                </a:solidFill>
                <a:latin typeface="Aptos Display" panose="020B0004020202020204" pitchFamily="34" charset="0"/>
              </a:rPr>
              <a:t>Classification experiments</a:t>
            </a:r>
          </a:p>
        </p:txBody>
      </p:sp>
      <p:sp>
        <p:nvSpPr>
          <p:cNvPr id="12" name="Slide Number Placeholder 1">
            <a:extLst>
              <a:ext uri="{FF2B5EF4-FFF2-40B4-BE49-F238E27FC236}">
                <a16:creationId xmlns:a16="http://schemas.microsoft.com/office/drawing/2014/main" id="{F026F571-28DB-7A90-A801-46A3BD33D5B3}"/>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30</a:t>
            </a:fld>
            <a:endParaRPr lang="ru-RU" sz="1400" dirty="0">
              <a:solidFill>
                <a:srgbClr val="1B4233"/>
              </a:solidFill>
            </a:endParaRPr>
          </a:p>
        </p:txBody>
      </p:sp>
      <p:sp>
        <p:nvSpPr>
          <p:cNvPr id="13" name="Flowchart: Process 12">
            <a:extLst>
              <a:ext uri="{FF2B5EF4-FFF2-40B4-BE49-F238E27FC236}">
                <a16:creationId xmlns:a16="http://schemas.microsoft.com/office/drawing/2014/main" id="{0824BBC9-6C1C-681E-BD43-772731F7D6CB}"/>
              </a:ext>
            </a:extLst>
          </p:cNvPr>
          <p:cNvSpPr/>
          <p:nvPr/>
        </p:nvSpPr>
        <p:spPr>
          <a:xfrm>
            <a:off x="486133" y="1039555"/>
            <a:ext cx="3590567"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ptos Display" panose="020B0004020202020204" pitchFamily="34" charset="0"/>
              </a:rPr>
              <a:t>Questions</a:t>
            </a:r>
          </a:p>
        </p:txBody>
      </p:sp>
      <p:sp>
        <p:nvSpPr>
          <p:cNvPr id="20" name="Flowchart: Process 19">
            <a:extLst>
              <a:ext uri="{FF2B5EF4-FFF2-40B4-BE49-F238E27FC236}">
                <a16:creationId xmlns:a16="http://schemas.microsoft.com/office/drawing/2014/main" id="{354F172B-CD87-32CF-0862-EF8195596380}"/>
              </a:ext>
            </a:extLst>
          </p:cNvPr>
          <p:cNvSpPr/>
          <p:nvPr/>
        </p:nvSpPr>
        <p:spPr>
          <a:xfrm>
            <a:off x="4188887" y="1039554"/>
            <a:ext cx="3590567" cy="229777"/>
          </a:xfrm>
          <a:prstGeom prst="flowChartProcess">
            <a:avLst/>
          </a:prstGeom>
          <a:solidFill>
            <a:srgbClr val="016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ptos Display" panose="020B0004020202020204" pitchFamily="34" charset="0"/>
              </a:rPr>
              <a:t>Why</a:t>
            </a:r>
          </a:p>
        </p:txBody>
      </p:sp>
      <p:sp>
        <p:nvSpPr>
          <p:cNvPr id="21" name="Flowchart: Process 20">
            <a:extLst>
              <a:ext uri="{FF2B5EF4-FFF2-40B4-BE49-F238E27FC236}">
                <a16:creationId xmlns:a16="http://schemas.microsoft.com/office/drawing/2014/main" id="{F7C8F7A9-E70D-A4D2-813A-79E547E29D7F}"/>
              </a:ext>
            </a:extLst>
          </p:cNvPr>
          <p:cNvSpPr/>
          <p:nvPr/>
        </p:nvSpPr>
        <p:spPr>
          <a:xfrm>
            <a:off x="7891642" y="1039554"/>
            <a:ext cx="3459050" cy="229777"/>
          </a:xfrm>
          <a:prstGeom prst="flowChartProcess">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Aptos Display" panose="020B0004020202020204" pitchFamily="34" charset="0"/>
              </a:rPr>
              <a:t>Experiments</a:t>
            </a:r>
          </a:p>
        </p:txBody>
      </p:sp>
      <p:sp>
        <p:nvSpPr>
          <p:cNvPr id="6" name="Flowchart: Process 5">
            <a:extLst>
              <a:ext uri="{FF2B5EF4-FFF2-40B4-BE49-F238E27FC236}">
                <a16:creationId xmlns:a16="http://schemas.microsoft.com/office/drawing/2014/main" id="{391F7BD9-435D-054A-6CF5-9762C97F8738}"/>
              </a:ext>
            </a:extLst>
          </p:cNvPr>
          <p:cNvSpPr/>
          <p:nvPr/>
        </p:nvSpPr>
        <p:spPr>
          <a:xfrm>
            <a:off x="486133" y="4034731"/>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3. Do engineered features help? </a:t>
            </a:r>
          </a:p>
        </p:txBody>
      </p:sp>
      <p:sp>
        <p:nvSpPr>
          <p:cNvPr id="7" name="Flowchart: Process 6">
            <a:extLst>
              <a:ext uri="{FF2B5EF4-FFF2-40B4-BE49-F238E27FC236}">
                <a16:creationId xmlns:a16="http://schemas.microsoft.com/office/drawing/2014/main" id="{F51F8B46-98B9-3B57-BEA0-02A27F67D4BD}"/>
              </a:ext>
            </a:extLst>
          </p:cNvPr>
          <p:cNvSpPr/>
          <p:nvPr/>
        </p:nvSpPr>
        <p:spPr>
          <a:xfrm>
            <a:off x="4188887" y="4034730"/>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Geology-aware features can surface motifs important in Hugin’s tide-influenced sands</a:t>
            </a:r>
          </a:p>
        </p:txBody>
      </p:sp>
      <p:sp>
        <p:nvSpPr>
          <p:cNvPr id="8" name="Flowchart: Process 7">
            <a:extLst>
              <a:ext uri="{FF2B5EF4-FFF2-40B4-BE49-F238E27FC236}">
                <a16:creationId xmlns:a16="http://schemas.microsoft.com/office/drawing/2014/main" id="{E7083980-F23D-09BB-27BE-05C7B7BB5BF1}"/>
              </a:ext>
            </a:extLst>
          </p:cNvPr>
          <p:cNvSpPr/>
          <p:nvPr/>
        </p:nvSpPr>
        <p:spPr>
          <a:xfrm>
            <a:off x="7891642" y="4034730"/>
            <a:ext cx="3459050"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For best performing w/ Lithology add engineered features</a:t>
            </a:r>
          </a:p>
        </p:txBody>
      </p:sp>
      <p:sp>
        <p:nvSpPr>
          <p:cNvPr id="2" name="Flowchart: Process 1">
            <a:extLst>
              <a:ext uri="{FF2B5EF4-FFF2-40B4-BE49-F238E27FC236}">
                <a16:creationId xmlns:a16="http://schemas.microsoft.com/office/drawing/2014/main" id="{87EDDBD7-7F64-F73E-0D9B-E9AE410AAF8C}"/>
              </a:ext>
            </a:extLst>
          </p:cNvPr>
          <p:cNvSpPr/>
          <p:nvPr/>
        </p:nvSpPr>
        <p:spPr>
          <a:xfrm>
            <a:off x="486133" y="3019796"/>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2. Does adding a lithology feature help? </a:t>
            </a:r>
          </a:p>
        </p:txBody>
      </p:sp>
      <p:sp>
        <p:nvSpPr>
          <p:cNvPr id="4" name="Flowchart: Process 3">
            <a:extLst>
              <a:ext uri="{FF2B5EF4-FFF2-40B4-BE49-F238E27FC236}">
                <a16:creationId xmlns:a16="http://schemas.microsoft.com/office/drawing/2014/main" id="{597A401B-FB03-6B7B-ED5A-F831FAA0C0B7}"/>
              </a:ext>
            </a:extLst>
          </p:cNvPr>
          <p:cNvSpPr/>
          <p:nvPr/>
        </p:nvSpPr>
        <p:spPr>
          <a:xfrm>
            <a:off x="4188887" y="3019795"/>
            <a:ext cx="3590567"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Lithology narrows classes and should reduce sand vs sand confusion.</a:t>
            </a:r>
          </a:p>
        </p:txBody>
      </p:sp>
      <p:sp>
        <p:nvSpPr>
          <p:cNvPr id="5" name="Flowchart: Process 4">
            <a:extLst>
              <a:ext uri="{FF2B5EF4-FFF2-40B4-BE49-F238E27FC236}">
                <a16:creationId xmlns:a16="http://schemas.microsoft.com/office/drawing/2014/main" id="{49A88057-564D-21AD-8388-D96734D372FE}"/>
              </a:ext>
            </a:extLst>
          </p:cNvPr>
          <p:cNvSpPr/>
          <p:nvPr/>
        </p:nvSpPr>
        <p:spPr>
          <a:xfrm>
            <a:off x="7891642" y="3019795"/>
            <a:ext cx="3459050" cy="819738"/>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For best performing add Lithology</a:t>
            </a:r>
          </a:p>
        </p:txBody>
      </p:sp>
      <p:sp>
        <p:nvSpPr>
          <p:cNvPr id="9" name="Flowchart: Process 8">
            <a:extLst>
              <a:ext uri="{FF2B5EF4-FFF2-40B4-BE49-F238E27FC236}">
                <a16:creationId xmlns:a16="http://schemas.microsoft.com/office/drawing/2014/main" id="{AD7E198B-E2E9-9941-3A1A-3226B54AAF2B}"/>
              </a:ext>
            </a:extLst>
          </p:cNvPr>
          <p:cNvSpPr/>
          <p:nvPr/>
        </p:nvSpPr>
        <p:spPr>
          <a:xfrm>
            <a:off x="486133" y="1422964"/>
            <a:ext cx="3590567" cy="1401633"/>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1. Do different feature sets change performance?</a:t>
            </a:r>
          </a:p>
          <a:p>
            <a:r>
              <a:rPr lang="en-US" sz="2000" dirty="0">
                <a:solidFill>
                  <a:schemeClr val="tx1"/>
                </a:solidFill>
                <a:latin typeface="Aptos Display" panose="020B0004020202020204" pitchFamily="34" charset="0"/>
              </a:rPr>
              <a:t>   </a:t>
            </a:r>
          </a:p>
        </p:txBody>
      </p:sp>
      <p:sp>
        <p:nvSpPr>
          <p:cNvPr id="10" name="Flowchart: Process 9">
            <a:extLst>
              <a:ext uri="{FF2B5EF4-FFF2-40B4-BE49-F238E27FC236}">
                <a16:creationId xmlns:a16="http://schemas.microsoft.com/office/drawing/2014/main" id="{9C75098A-1E4A-9CB0-8377-E375AFD637F3}"/>
              </a:ext>
            </a:extLst>
          </p:cNvPr>
          <p:cNvSpPr/>
          <p:nvPr/>
        </p:nvSpPr>
        <p:spPr>
          <a:xfrm>
            <a:off x="4188887" y="1422964"/>
            <a:ext cx="3590567" cy="1401634"/>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Find which log combinations carry separable signal; quantify trade-offs; test if fluids help beyond porosity/cleanliness.</a:t>
            </a:r>
          </a:p>
        </p:txBody>
      </p:sp>
      <p:sp>
        <p:nvSpPr>
          <p:cNvPr id="11" name="Flowchart: Process 10">
            <a:extLst>
              <a:ext uri="{FF2B5EF4-FFF2-40B4-BE49-F238E27FC236}">
                <a16:creationId xmlns:a16="http://schemas.microsoft.com/office/drawing/2014/main" id="{1FBE839B-19BE-D292-EBC0-E989B4A746FD}"/>
              </a:ext>
            </a:extLst>
          </p:cNvPr>
          <p:cNvSpPr/>
          <p:nvPr/>
        </p:nvSpPr>
        <p:spPr>
          <a:xfrm>
            <a:off x="7891642" y="1422963"/>
            <a:ext cx="3459050" cy="1401633"/>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Aptos Display" panose="020B0004020202020204" pitchFamily="34" charset="0"/>
              </a:rPr>
              <a:t>Run in different feature sets</a:t>
            </a:r>
          </a:p>
        </p:txBody>
      </p:sp>
    </p:spTree>
    <p:extLst>
      <p:ext uri="{BB962C8B-B14F-4D97-AF65-F5344CB8AC3E}">
        <p14:creationId xmlns:p14="http://schemas.microsoft.com/office/powerpoint/2010/main" val="3627866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2D062-5BFE-3623-DC43-88468B8236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2EEF5E-C991-716D-6A0F-A0DDC6934C3A}"/>
              </a:ext>
            </a:extLst>
          </p:cNvPr>
          <p:cNvSpPr>
            <a:spLocks noGrp="1"/>
          </p:cNvSpPr>
          <p:nvPr>
            <p:ph type="ctrTitle"/>
          </p:nvPr>
        </p:nvSpPr>
        <p:spPr/>
        <p:txBody>
          <a:bodyPr/>
          <a:lstStyle/>
          <a:p>
            <a:r>
              <a:rPr lang="en-US" dirty="0">
                <a:solidFill>
                  <a:schemeClr val="tx1"/>
                </a:solidFill>
                <a:latin typeface="Aptos Display" panose="020B0004020202020204" pitchFamily="34" charset="0"/>
              </a:rPr>
              <a:t>Do different feature sets change performance?</a:t>
            </a:r>
            <a:endParaRPr lang="en-GB" dirty="0">
              <a:solidFill>
                <a:schemeClr val="tx1"/>
              </a:solidFill>
              <a:latin typeface="Aptos Display" panose="020B0004020202020204" pitchFamily="34" charset="0"/>
            </a:endParaRPr>
          </a:p>
        </p:txBody>
      </p:sp>
      <p:sp>
        <p:nvSpPr>
          <p:cNvPr id="5" name="Slide Number Placeholder 1">
            <a:extLst>
              <a:ext uri="{FF2B5EF4-FFF2-40B4-BE49-F238E27FC236}">
                <a16:creationId xmlns:a16="http://schemas.microsoft.com/office/drawing/2014/main" id="{8034725A-4236-356E-A499-1977362C1E3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31</a:t>
            </a:fld>
            <a:endParaRPr lang="ru-RU" sz="1400" dirty="0">
              <a:solidFill>
                <a:srgbClr val="1B4233"/>
              </a:solidFill>
            </a:endParaRPr>
          </a:p>
        </p:txBody>
      </p:sp>
      <p:pic>
        <p:nvPicPr>
          <p:cNvPr id="7" name="Picture 6">
            <a:extLst>
              <a:ext uri="{FF2B5EF4-FFF2-40B4-BE49-F238E27FC236}">
                <a16:creationId xmlns:a16="http://schemas.microsoft.com/office/drawing/2014/main" id="{7E693211-6470-123D-DFFB-5B0198F210F7}"/>
              </a:ext>
            </a:extLst>
          </p:cNvPr>
          <p:cNvPicPr>
            <a:picLocks noChangeAspect="1"/>
          </p:cNvPicPr>
          <p:nvPr/>
        </p:nvPicPr>
        <p:blipFill>
          <a:blip r:embed="rId3"/>
          <a:stretch>
            <a:fillRect/>
          </a:stretch>
        </p:blipFill>
        <p:spPr>
          <a:xfrm>
            <a:off x="486133" y="1441089"/>
            <a:ext cx="7223922" cy="5280386"/>
          </a:xfrm>
          <a:prstGeom prst="rect">
            <a:avLst/>
          </a:prstGeom>
        </p:spPr>
      </p:pic>
      <p:sp>
        <p:nvSpPr>
          <p:cNvPr id="10" name="Rectangle 9">
            <a:extLst>
              <a:ext uri="{FF2B5EF4-FFF2-40B4-BE49-F238E27FC236}">
                <a16:creationId xmlns:a16="http://schemas.microsoft.com/office/drawing/2014/main" id="{107BD66D-6709-D153-FCA8-DBD7F7EB103A}"/>
              </a:ext>
            </a:extLst>
          </p:cNvPr>
          <p:cNvSpPr/>
          <p:nvPr/>
        </p:nvSpPr>
        <p:spPr>
          <a:xfrm>
            <a:off x="7886701" y="3494650"/>
            <a:ext cx="3584864" cy="8309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chemeClr val="tx1"/>
                </a:solidFill>
                <a:latin typeface="Aptos Display" panose="020B0004020202020204" pitchFamily="34" charset="0"/>
              </a:rPr>
              <a:t>Results: Feature set choice materially changes performance; gains come from combining </a:t>
            </a:r>
            <a:r>
              <a:rPr lang="en-US" sz="2400" dirty="0">
                <a:solidFill>
                  <a:schemeClr val="bg1"/>
                </a:solidFill>
                <a:highlight>
                  <a:srgbClr val="008B10"/>
                </a:highlight>
                <a:latin typeface="Aptos Display" panose="020B0004020202020204" pitchFamily="34" charset="0"/>
              </a:rPr>
              <a:t>porosity</a:t>
            </a:r>
            <a:r>
              <a:rPr lang="en-US" sz="2400" dirty="0">
                <a:solidFill>
                  <a:srgbClr val="1B4233"/>
                </a:solidFill>
                <a:latin typeface="Aptos Display" panose="020B0004020202020204" pitchFamily="34" charset="0"/>
              </a:rPr>
              <a:t> + </a:t>
            </a:r>
            <a:r>
              <a:rPr lang="en-US" sz="2400" dirty="0">
                <a:solidFill>
                  <a:schemeClr val="bg1"/>
                </a:solidFill>
                <a:highlight>
                  <a:srgbClr val="5A5C5B"/>
                </a:highlight>
                <a:latin typeface="Aptos Display" panose="020B0004020202020204" pitchFamily="34" charset="0"/>
              </a:rPr>
              <a:t>cleanliness</a:t>
            </a:r>
            <a:r>
              <a:rPr lang="en-US" sz="2400" dirty="0">
                <a:solidFill>
                  <a:srgbClr val="1B4233"/>
                </a:solidFill>
                <a:latin typeface="Aptos Display" panose="020B0004020202020204" pitchFamily="34" charset="0"/>
              </a:rPr>
              <a:t> + </a:t>
            </a:r>
            <a:r>
              <a:rPr lang="en-US" sz="2400" dirty="0">
                <a:solidFill>
                  <a:schemeClr val="bg1"/>
                </a:solidFill>
                <a:highlight>
                  <a:srgbClr val="D62222"/>
                </a:highlight>
                <a:latin typeface="Aptos Display" panose="020B0004020202020204" pitchFamily="34" charset="0"/>
              </a:rPr>
              <a:t>fluids</a:t>
            </a:r>
          </a:p>
          <a:p>
            <a:pPr>
              <a:spcBef>
                <a:spcPts val="600"/>
              </a:spcBef>
            </a:pPr>
            <a:endParaRPr lang="en-US" sz="2400" dirty="0">
              <a:solidFill>
                <a:schemeClr val="bg1"/>
              </a:solidFill>
              <a:highlight>
                <a:srgbClr val="D62222"/>
              </a:highlight>
              <a:latin typeface="Aptos Display" panose="020B0004020202020204" pitchFamily="34" charset="0"/>
            </a:endParaRPr>
          </a:p>
          <a:p>
            <a:pPr>
              <a:spcBef>
                <a:spcPts val="600"/>
              </a:spcBef>
            </a:pPr>
            <a:r>
              <a:rPr lang="en-US" sz="2400" dirty="0">
                <a:solidFill>
                  <a:schemeClr val="tx1"/>
                </a:solidFill>
                <a:latin typeface="Aptos Display" panose="020B0004020202020204" pitchFamily="34" charset="0"/>
              </a:rPr>
              <a:t>Addition of </a:t>
            </a:r>
            <a:r>
              <a:rPr lang="en-US" sz="2400" dirty="0">
                <a:solidFill>
                  <a:schemeClr val="bg1"/>
                </a:solidFill>
                <a:highlight>
                  <a:srgbClr val="FF7F0E"/>
                </a:highlight>
                <a:latin typeface="Aptos Display" panose="020B0004020202020204" pitchFamily="34" charset="0"/>
              </a:rPr>
              <a:t>KLOGH</a:t>
            </a:r>
            <a:r>
              <a:rPr lang="en-US" sz="2400" dirty="0">
                <a:solidFill>
                  <a:schemeClr val="tx1"/>
                </a:solidFill>
                <a:latin typeface="Aptos Display" panose="020B0004020202020204" pitchFamily="34" charset="0"/>
              </a:rPr>
              <a:t> and </a:t>
            </a:r>
            <a:r>
              <a:rPr lang="en-US" sz="2400" dirty="0">
                <a:solidFill>
                  <a:schemeClr val="bg1"/>
                </a:solidFill>
                <a:highlight>
                  <a:srgbClr val="FF7F0E"/>
                </a:highlight>
                <a:latin typeface="Aptos Display" panose="020B0004020202020204" pitchFamily="34" charset="0"/>
              </a:rPr>
              <a:t>PHIF</a:t>
            </a:r>
            <a:r>
              <a:rPr lang="en-US" sz="2400" dirty="0">
                <a:solidFill>
                  <a:schemeClr val="bg1"/>
                </a:solidFill>
                <a:latin typeface="Aptos Display" panose="020B0004020202020204" pitchFamily="34" charset="0"/>
              </a:rPr>
              <a:t> </a:t>
            </a:r>
            <a:r>
              <a:rPr lang="en-US" sz="2400" dirty="0">
                <a:solidFill>
                  <a:schemeClr val="tx1"/>
                </a:solidFill>
                <a:latin typeface="Aptos Display" panose="020B0004020202020204" pitchFamily="34" charset="0"/>
              </a:rPr>
              <a:t>introduces better performance in minority classes (higher macro-f1)</a:t>
            </a:r>
          </a:p>
          <a:p>
            <a:pPr>
              <a:spcBef>
                <a:spcPts val="600"/>
              </a:spcBef>
            </a:pPr>
            <a:endParaRPr lang="en-US" sz="2400" dirty="0">
              <a:solidFill>
                <a:schemeClr val="bg1"/>
              </a:solidFill>
              <a:highlight>
                <a:srgbClr val="D62222"/>
              </a:highlight>
              <a:latin typeface="Aptos Display" panose="020B0004020202020204" pitchFamily="34" charset="0"/>
            </a:endParaRPr>
          </a:p>
        </p:txBody>
      </p:sp>
      <p:sp>
        <p:nvSpPr>
          <p:cNvPr id="2" name="TextBox 1">
            <a:extLst>
              <a:ext uri="{FF2B5EF4-FFF2-40B4-BE49-F238E27FC236}">
                <a16:creationId xmlns:a16="http://schemas.microsoft.com/office/drawing/2014/main" id="{9C4843CE-8CFB-6C9A-3B27-33FEE319D37D}"/>
              </a:ext>
            </a:extLst>
          </p:cNvPr>
          <p:cNvSpPr txBox="1"/>
          <p:nvPr/>
        </p:nvSpPr>
        <p:spPr>
          <a:xfrm>
            <a:off x="486133" y="997527"/>
            <a:ext cx="10867667" cy="461665"/>
          </a:xfrm>
          <a:prstGeom prst="rect">
            <a:avLst/>
          </a:prstGeom>
          <a:noFill/>
        </p:spPr>
        <p:txBody>
          <a:bodyPr wrap="square" rtlCol="0">
            <a:spAutoFit/>
          </a:bodyPr>
          <a:lstStyle/>
          <a:p>
            <a:r>
              <a:rPr lang="en-US" sz="2400" dirty="0">
                <a:latin typeface="Aptos Display" panose="020B0004020202020204" pitchFamily="34" charset="0"/>
              </a:rPr>
              <a:t>Presented are results f1-score per-facie for 9 different features combinations we ran.</a:t>
            </a:r>
          </a:p>
        </p:txBody>
      </p:sp>
    </p:spTree>
    <p:extLst>
      <p:ext uri="{BB962C8B-B14F-4D97-AF65-F5344CB8AC3E}">
        <p14:creationId xmlns:p14="http://schemas.microsoft.com/office/powerpoint/2010/main" val="4110892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0D9CD-11F6-C1F7-5518-0E66B26821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52A59E-E09D-AA4C-C3BF-CE0E4D6BCDD8}"/>
              </a:ext>
            </a:extLst>
          </p:cNvPr>
          <p:cNvSpPr>
            <a:spLocks noGrp="1"/>
          </p:cNvSpPr>
          <p:nvPr>
            <p:ph type="ctrTitle"/>
          </p:nvPr>
        </p:nvSpPr>
        <p:spPr/>
        <p:txBody>
          <a:bodyPr/>
          <a:lstStyle/>
          <a:p>
            <a:r>
              <a:rPr lang="en-US" dirty="0">
                <a:solidFill>
                  <a:schemeClr val="tx1"/>
                </a:solidFill>
                <a:latin typeface="Aptos Display" panose="020B0004020202020204" pitchFamily="34" charset="0"/>
              </a:rPr>
              <a:t>Most confused classes</a:t>
            </a:r>
            <a:endParaRPr lang="en-GB" dirty="0">
              <a:solidFill>
                <a:schemeClr val="tx1"/>
              </a:solidFill>
              <a:latin typeface="Aptos Display" panose="020B0004020202020204" pitchFamily="34" charset="0"/>
            </a:endParaRPr>
          </a:p>
        </p:txBody>
      </p:sp>
      <p:sp>
        <p:nvSpPr>
          <p:cNvPr id="5" name="Slide Number Placeholder 1">
            <a:extLst>
              <a:ext uri="{FF2B5EF4-FFF2-40B4-BE49-F238E27FC236}">
                <a16:creationId xmlns:a16="http://schemas.microsoft.com/office/drawing/2014/main" id="{396816F2-C4F0-1F41-16BD-284429AE0D00}"/>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32</a:t>
            </a:fld>
            <a:endParaRPr lang="ru-RU" sz="1400" dirty="0">
              <a:solidFill>
                <a:srgbClr val="1B4233"/>
              </a:solidFill>
            </a:endParaRPr>
          </a:p>
        </p:txBody>
      </p:sp>
      <p:pic>
        <p:nvPicPr>
          <p:cNvPr id="2" name="Picture 1" descr="A screenshot of a computer screen&#10;&#10;AI-generated content may be incorrect.">
            <a:extLst>
              <a:ext uri="{FF2B5EF4-FFF2-40B4-BE49-F238E27FC236}">
                <a16:creationId xmlns:a16="http://schemas.microsoft.com/office/drawing/2014/main" id="{70DD27F2-0AE8-0209-6166-E0890B0099B7}"/>
              </a:ext>
            </a:extLst>
          </p:cNvPr>
          <p:cNvPicPr>
            <a:picLocks noChangeAspect="1"/>
          </p:cNvPicPr>
          <p:nvPr/>
        </p:nvPicPr>
        <p:blipFill>
          <a:blip r:embed="rId3"/>
          <a:stretch>
            <a:fillRect/>
          </a:stretch>
        </p:blipFill>
        <p:spPr>
          <a:xfrm>
            <a:off x="486133" y="983187"/>
            <a:ext cx="6667142" cy="5783461"/>
          </a:xfrm>
          <a:prstGeom prst="rect">
            <a:avLst/>
          </a:prstGeom>
        </p:spPr>
      </p:pic>
      <p:sp>
        <p:nvSpPr>
          <p:cNvPr id="6" name="Rectangle 5">
            <a:extLst>
              <a:ext uri="{FF2B5EF4-FFF2-40B4-BE49-F238E27FC236}">
                <a16:creationId xmlns:a16="http://schemas.microsoft.com/office/drawing/2014/main" id="{F099311B-C5F0-29E4-ACF3-A435ACA93EF8}"/>
              </a:ext>
            </a:extLst>
          </p:cNvPr>
          <p:cNvSpPr/>
          <p:nvPr/>
        </p:nvSpPr>
        <p:spPr>
          <a:xfrm>
            <a:off x="324208" y="1011762"/>
            <a:ext cx="6381392" cy="3217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Process 3">
            <a:extLst>
              <a:ext uri="{FF2B5EF4-FFF2-40B4-BE49-F238E27FC236}">
                <a16:creationId xmlns:a16="http://schemas.microsoft.com/office/drawing/2014/main" id="{4F5DAA8C-1369-1138-B4E6-0FB97842EC78}"/>
              </a:ext>
            </a:extLst>
          </p:cNvPr>
          <p:cNvSpPr/>
          <p:nvPr/>
        </p:nvSpPr>
        <p:spPr>
          <a:xfrm>
            <a:off x="486133" y="983187"/>
            <a:ext cx="6448067" cy="250859"/>
          </a:xfrm>
          <a:prstGeom prst="flowChartProcess">
            <a:avLst/>
          </a:prstGeom>
          <a:solidFill>
            <a:srgbClr val="17BE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All logs set Confusion matrix</a:t>
            </a:r>
          </a:p>
        </p:txBody>
      </p:sp>
      <p:sp>
        <p:nvSpPr>
          <p:cNvPr id="8" name="Rectangle 7">
            <a:extLst>
              <a:ext uri="{FF2B5EF4-FFF2-40B4-BE49-F238E27FC236}">
                <a16:creationId xmlns:a16="http://schemas.microsoft.com/office/drawing/2014/main" id="{BD5F7C0C-C1F4-2AE7-FA73-08F57E5A3C89}"/>
              </a:ext>
            </a:extLst>
          </p:cNvPr>
          <p:cNvSpPr/>
          <p:nvPr/>
        </p:nvSpPr>
        <p:spPr>
          <a:xfrm>
            <a:off x="7153275" y="1011762"/>
            <a:ext cx="4287116" cy="53445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rgbClr val="1B4233"/>
                </a:solidFill>
                <a:latin typeface="Aptos Display" panose="020B0004020202020204" pitchFamily="34" charset="0"/>
              </a:rPr>
              <a:t>In the best performing case most confused pairs of sand vs sand facies: </a:t>
            </a:r>
          </a:p>
          <a:p>
            <a:pPr>
              <a:spcBef>
                <a:spcPts val="600"/>
              </a:spcBef>
            </a:pPr>
            <a:r>
              <a:rPr lang="en-US" sz="2400" dirty="0">
                <a:solidFill>
                  <a:srgbClr val="1B4233"/>
                </a:solidFill>
                <a:latin typeface="Aptos Display" panose="020B0004020202020204" pitchFamily="34" charset="0"/>
              </a:rPr>
              <a:t>Tidal Bar vs Mouth Bar</a:t>
            </a:r>
          </a:p>
          <a:p>
            <a:pPr>
              <a:spcBef>
                <a:spcPts val="600"/>
              </a:spcBef>
            </a:pPr>
            <a:r>
              <a:rPr lang="en-US" sz="2400" dirty="0">
                <a:solidFill>
                  <a:srgbClr val="1B4233"/>
                </a:solidFill>
                <a:latin typeface="Aptos Display" panose="020B0004020202020204" pitchFamily="34" charset="0"/>
              </a:rPr>
              <a:t>Tidal Bar vs Lower Shoreface</a:t>
            </a:r>
          </a:p>
          <a:p>
            <a:pPr>
              <a:spcBef>
                <a:spcPts val="600"/>
              </a:spcBef>
            </a:pPr>
            <a:r>
              <a:rPr lang="en-US" sz="2400" dirty="0">
                <a:solidFill>
                  <a:srgbClr val="1B4233"/>
                </a:solidFill>
                <a:latin typeface="Aptos Display" panose="020B0004020202020204" pitchFamily="34" charset="0"/>
              </a:rPr>
              <a:t>Mouth Bar vs Lower Shoreface</a:t>
            </a:r>
          </a:p>
          <a:p>
            <a:pPr>
              <a:spcBef>
                <a:spcPts val="600"/>
              </a:spcBef>
            </a:pPr>
            <a:r>
              <a:rPr lang="en-US" sz="2400" dirty="0">
                <a:solidFill>
                  <a:srgbClr val="1B4233"/>
                </a:solidFill>
                <a:latin typeface="Aptos Display" panose="020B0004020202020204" pitchFamily="34" charset="0"/>
              </a:rPr>
              <a:t>Tidal Channel vs Mouth Bar</a:t>
            </a:r>
          </a:p>
          <a:p>
            <a:pPr>
              <a:spcBef>
                <a:spcPts val="600"/>
              </a:spcBef>
            </a:pPr>
            <a:r>
              <a:rPr lang="en-US" sz="2400" dirty="0">
                <a:solidFill>
                  <a:srgbClr val="1B4233"/>
                </a:solidFill>
                <a:latin typeface="Aptos Display" panose="020B0004020202020204" pitchFamily="34" charset="0"/>
              </a:rPr>
              <a:t>Upper shoreface vs Tidal Bar</a:t>
            </a:r>
          </a:p>
          <a:p>
            <a:pPr>
              <a:spcBef>
                <a:spcPts val="600"/>
              </a:spcBef>
            </a:pPr>
            <a:endParaRPr lang="en-US" sz="2400" dirty="0">
              <a:solidFill>
                <a:srgbClr val="1B4233"/>
              </a:solidFill>
              <a:latin typeface="Aptos Display" panose="020B0004020202020204" pitchFamily="34" charset="0"/>
            </a:endParaRPr>
          </a:p>
          <a:p>
            <a:pPr>
              <a:spcBef>
                <a:spcPts val="600"/>
              </a:spcBef>
            </a:pPr>
            <a:r>
              <a:rPr lang="en-US" sz="2400" dirty="0">
                <a:solidFill>
                  <a:srgbClr val="1B4233"/>
                </a:solidFill>
                <a:latin typeface="Aptos Display" panose="020B0004020202020204" pitchFamily="34" charset="0"/>
              </a:rPr>
              <a:t>These results </a:t>
            </a:r>
            <a:r>
              <a:rPr lang="en-US" sz="2400" b="1" dirty="0">
                <a:solidFill>
                  <a:srgbClr val="1B4233"/>
                </a:solidFill>
                <a:latin typeface="Aptos Display" panose="020B0004020202020204" pitchFamily="34" charset="0"/>
              </a:rPr>
              <a:t>motivate adding lithology </a:t>
            </a:r>
            <a:r>
              <a:rPr lang="en-US" sz="2400" dirty="0">
                <a:solidFill>
                  <a:srgbClr val="1B4233"/>
                </a:solidFill>
                <a:latin typeface="Aptos Display" panose="020B0004020202020204" pitchFamily="34" charset="0"/>
              </a:rPr>
              <a:t>and engineered context features to tackle sand vs sand ambiguities and confusion</a:t>
            </a:r>
          </a:p>
        </p:txBody>
      </p:sp>
    </p:spTree>
    <p:extLst>
      <p:ext uri="{BB962C8B-B14F-4D97-AF65-F5344CB8AC3E}">
        <p14:creationId xmlns:p14="http://schemas.microsoft.com/office/powerpoint/2010/main" val="2007566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3EA6C-5B16-6075-6CCC-D500BDA230DD}"/>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069ED21-9F8E-CD7C-8723-C6C64C64FEF4}"/>
              </a:ext>
            </a:extLst>
          </p:cNvPr>
          <p:cNvPicPr>
            <a:picLocks noChangeAspect="1"/>
          </p:cNvPicPr>
          <p:nvPr/>
        </p:nvPicPr>
        <p:blipFill>
          <a:blip r:embed="rId3"/>
          <a:stretch>
            <a:fillRect/>
          </a:stretch>
        </p:blipFill>
        <p:spPr>
          <a:xfrm>
            <a:off x="486133" y="1114559"/>
            <a:ext cx="8379190" cy="5561354"/>
          </a:xfrm>
          <a:prstGeom prst="rect">
            <a:avLst/>
          </a:prstGeom>
        </p:spPr>
      </p:pic>
      <p:sp>
        <p:nvSpPr>
          <p:cNvPr id="3" name="Title 2">
            <a:extLst>
              <a:ext uri="{FF2B5EF4-FFF2-40B4-BE49-F238E27FC236}">
                <a16:creationId xmlns:a16="http://schemas.microsoft.com/office/drawing/2014/main" id="{DC695FE7-1B9A-6AC1-5F3A-1FACCDE27831}"/>
              </a:ext>
            </a:extLst>
          </p:cNvPr>
          <p:cNvSpPr>
            <a:spLocks noGrp="1"/>
          </p:cNvSpPr>
          <p:nvPr>
            <p:ph type="ctrTitle"/>
          </p:nvPr>
        </p:nvSpPr>
        <p:spPr/>
        <p:txBody>
          <a:bodyPr/>
          <a:lstStyle/>
          <a:p>
            <a:r>
              <a:rPr lang="en-US" dirty="0">
                <a:solidFill>
                  <a:schemeClr val="tx1"/>
                </a:solidFill>
                <a:latin typeface="Aptos Display" panose="020B0004020202020204" pitchFamily="34" charset="0"/>
              </a:rPr>
              <a:t>Does adding a lithology feature help?</a:t>
            </a:r>
            <a:endParaRPr lang="en-GB" dirty="0">
              <a:solidFill>
                <a:schemeClr val="tx1"/>
              </a:solidFill>
              <a:latin typeface="Aptos Display" panose="020B0004020202020204" pitchFamily="34" charset="0"/>
            </a:endParaRPr>
          </a:p>
        </p:txBody>
      </p:sp>
      <p:sp>
        <p:nvSpPr>
          <p:cNvPr id="5" name="Slide Number Placeholder 1">
            <a:extLst>
              <a:ext uri="{FF2B5EF4-FFF2-40B4-BE49-F238E27FC236}">
                <a16:creationId xmlns:a16="http://schemas.microsoft.com/office/drawing/2014/main" id="{C7265136-6C46-8DCF-03CF-D8DBF6BE993E}"/>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33</a:t>
            </a:fld>
            <a:endParaRPr lang="ru-RU" sz="1400" dirty="0">
              <a:solidFill>
                <a:srgbClr val="1B4233"/>
              </a:solidFill>
            </a:endParaRPr>
          </a:p>
        </p:txBody>
      </p:sp>
      <p:sp>
        <p:nvSpPr>
          <p:cNvPr id="10" name="Rectangle 9">
            <a:extLst>
              <a:ext uri="{FF2B5EF4-FFF2-40B4-BE49-F238E27FC236}">
                <a16:creationId xmlns:a16="http://schemas.microsoft.com/office/drawing/2014/main" id="{BBB84C06-353F-F573-47A1-9060FC0078FD}"/>
              </a:ext>
            </a:extLst>
          </p:cNvPr>
          <p:cNvSpPr/>
          <p:nvPr/>
        </p:nvSpPr>
        <p:spPr>
          <a:xfrm>
            <a:off x="7477125" y="972534"/>
            <a:ext cx="3873566" cy="8309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endParaRPr lang="en-US" sz="2000" dirty="0">
              <a:solidFill>
                <a:schemeClr val="bg1"/>
              </a:solidFill>
              <a:highlight>
                <a:srgbClr val="D62222"/>
              </a:highlight>
              <a:latin typeface="Arial Narrow" panose="020B0606020202030204" pitchFamily="34" charset="0"/>
            </a:endParaRPr>
          </a:p>
        </p:txBody>
      </p:sp>
      <p:sp>
        <p:nvSpPr>
          <p:cNvPr id="4" name="Rectangle 3">
            <a:extLst>
              <a:ext uri="{FF2B5EF4-FFF2-40B4-BE49-F238E27FC236}">
                <a16:creationId xmlns:a16="http://schemas.microsoft.com/office/drawing/2014/main" id="{1B15B152-7D7D-B5D5-6424-5DF313255CAE}"/>
              </a:ext>
            </a:extLst>
          </p:cNvPr>
          <p:cNvSpPr/>
          <p:nvPr/>
        </p:nvSpPr>
        <p:spPr>
          <a:xfrm>
            <a:off x="8946572" y="1114559"/>
            <a:ext cx="2618509" cy="461949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rgbClr val="1B4233"/>
                </a:solidFill>
                <a:latin typeface="Aptos Display" panose="020B0004020202020204" pitchFamily="34" charset="0"/>
              </a:rPr>
              <a:t>Addition of lithology significantly improved overall and per-facie prediction accuracy</a:t>
            </a:r>
          </a:p>
          <a:p>
            <a:pPr>
              <a:spcBef>
                <a:spcPts val="600"/>
              </a:spcBef>
            </a:pPr>
            <a:endParaRPr lang="en-US" sz="2400" dirty="0">
              <a:solidFill>
                <a:srgbClr val="1B4233"/>
              </a:solidFill>
              <a:latin typeface="Aptos Display" panose="020B0004020202020204" pitchFamily="34" charset="0"/>
            </a:endParaRPr>
          </a:p>
          <a:p>
            <a:pPr>
              <a:spcBef>
                <a:spcPts val="600"/>
              </a:spcBef>
            </a:pPr>
            <a:r>
              <a:rPr lang="en-US" sz="2400" dirty="0">
                <a:solidFill>
                  <a:srgbClr val="1B4233"/>
                </a:solidFill>
                <a:latin typeface="Aptos Display" panose="020B0004020202020204" pitchFamily="34" charset="0"/>
              </a:rPr>
              <a:t>Sand vs sand confusion across problematic pairs also significantly improved</a:t>
            </a:r>
          </a:p>
        </p:txBody>
      </p:sp>
    </p:spTree>
    <p:extLst>
      <p:ext uri="{BB962C8B-B14F-4D97-AF65-F5344CB8AC3E}">
        <p14:creationId xmlns:p14="http://schemas.microsoft.com/office/powerpoint/2010/main" val="3413550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C838B-BA0F-913B-9FA5-5E388E8ED1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AE2F36D-8457-594D-C078-98F54BFB2485}"/>
              </a:ext>
            </a:extLst>
          </p:cNvPr>
          <p:cNvSpPr>
            <a:spLocks noGrp="1"/>
          </p:cNvSpPr>
          <p:nvPr>
            <p:ph type="ctrTitle"/>
          </p:nvPr>
        </p:nvSpPr>
        <p:spPr/>
        <p:txBody>
          <a:bodyPr/>
          <a:lstStyle/>
          <a:p>
            <a:r>
              <a:rPr lang="en-GB" dirty="0">
                <a:solidFill>
                  <a:schemeClr val="tx1"/>
                </a:solidFill>
                <a:latin typeface="Aptos Display" panose="020B0004020202020204" pitchFamily="34" charset="0"/>
              </a:rPr>
              <a:t>engineered features experiments outline</a:t>
            </a:r>
          </a:p>
        </p:txBody>
      </p:sp>
      <p:sp>
        <p:nvSpPr>
          <p:cNvPr id="10" name="TextBox 9">
            <a:extLst>
              <a:ext uri="{FF2B5EF4-FFF2-40B4-BE49-F238E27FC236}">
                <a16:creationId xmlns:a16="http://schemas.microsoft.com/office/drawing/2014/main" id="{CF23AE51-733E-B2C0-D24D-289017AD73D2}"/>
              </a:ext>
            </a:extLst>
          </p:cNvPr>
          <p:cNvSpPr txBox="1"/>
          <p:nvPr/>
        </p:nvSpPr>
        <p:spPr>
          <a:xfrm>
            <a:off x="483024" y="2797115"/>
            <a:ext cx="5609868" cy="830997"/>
          </a:xfrm>
          <a:prstGeom prst="rect">
            <a:avLst/>
          </a:prstGeom>
          <a:solidFill>
            <a:schemeClr val="bg1">
              <a:lumMod val="95000"/>
            </a:schemeClr>
          </a:solidFill>
        </p:spPr>
        <p:txBody>
          <a:bodyPr wrap="square" rtlCol="0">
            <a:spAutoFit/>
          </a:bodyPr>
          <a:lstStyle/>
          <a:p>
            <a:r>
              <a:rPr lang="en-US" sz="2400" dirty="0">
                <a:latin typeface="Aptos Display" panose="020B0004020202020204" pitchFamily="34" charset="0"/>
              </a:rPr>
              <a:t>GR slope: d(GR)/</a:t>
            </a:r>
            <a:r>
              <a:rPr lang="en-US" sz="2400" dirty="0" err="1">
                <a:latin typeface="Aptos Display" panose="020B0004020202020204" pitchFamily="34" charset="0"/>
              </a:rPr>
              <a:t>dz</a:t>
            </a:r>
            <a:r>
              <a:rPr lang="en-US" sz="2400" dirty="0">
                <a:latin typeface="Aptos Display" panose="020B0004020202020204" pitchFamily="34" charset="0"/>
              </a:rPr>
              <a:t> in 3 m window</a:t>
            </a:r>
          </a:p>
          <a:p>
            <a:endParaRPr lang="en-US" sz="2400" dirty="0">
              <a:latin typeface="Aptos Display" panose="020B0004020202020204" pitchFamily="34" charset="0"/>
            </a:endParaRPr>
          </a:p>
        </p:txBody>
      </p:sp>
      <p:sp>
        <p:nvSpPr>
          <p:cNvPr id="5" name="Slide Number Placeholder 1">
            <a:extLst>
              <a:ext uri="{FF2B5EF4-FFF2-40B4-BE49-F238E27FC236}">
                <a16:creationId xmlns:a16="http://schemas.microsoft.com/office/drawing/2014/main" id="{C30B1742-4F82-E026-AA4E-C5CD8D5CAC70}"/>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34</a:t>
            </a:fld>
            <a:endParaRPr lang="ru-RU" sz="1400" dirty="0">
              <a:solidFill>
                <a:srgbClr val="1B4233"/>
              </a:solidFill>
            </a:endParaRPr>
          </a:p>
        </p:txBody>
      </p:sp>
      <p:sp>
        <p:nvSpPr>
          <p:cNvPr id="6" name="Flowchart: Process 5">
            <a:extLst>
              <a:ext uri="{FF2B5EF4-FFF2-40B4-BE49-F238E27FC236}">
                <a16:creationId xmlns:a16="http://schemas.microsoft.com/office/drawing/2014/main" id="{E392CD27-CCA9-0396-4548-2BE6673516DB}"/>
              </a:ext>
            </a:extLst>
          </p:cNvPr>
          <p:cNvSpPr/>
          <p:nvPr/>
        </p:nvSpPr>
        <p:spPr>
          <a:xfrm>
            <a:off x="483024" y="2394232"/>
            <a:ext cx="5612977" cy="229777"/>
          </a:xfrm>
          <a:prstGeom prst="flowChartProcess">
            <a:avLst/>
          </a:prstGeom>
          <a:solidFill>
            <a:srgbClr val="1B42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ptos Display" panose="020B0004020202020204" pitchFamily="34" charset="0"/>
              </a:rPr>
              <a:t>Experiments</a:t>
            </a:r>
          </a:p>
        </p:txBody>
      </p:sp>
      <p:sp>
        <p:nvSpPr>
          <p:cNvPr id="7" name="Flowchart: Process 6">
            <a:extLst>
              <a:ext uri="{FF2B5EF4-FFF2-40B4-BE49-F238E27FC236}">
                <a16:creationId xmlns:a16="http://schemas.microsoft.com/office/drawing/2014/main" id="{0C1B34FF-E62C-5BB7-C141-BCAE43540322}"/>
              </a:ext>
            </a:extLst>
          </p:cNvPr>
          <p:cNvSpPr/>
          <p:nvPr/>
        </p:nvSpPr>
        <p:spPr>
          <a:xfrm>
            <a:off x="6241474" y="2394231"/>
            <a:ext cx="5109218" cy="229777"/>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ptos Display" panose="020B0004020202020204" pitchFamily="34" charset="0"/>
              </a:rPr>
              <a:t>Why</a:t>
            </a:r>
          </a:p>
        </p:txBody>
      </p:sp>
      <p:sp>
        <p:nvSpPr>
          <p:cNvPr id="8" name="Rectangle 7">
            <a:extLst>
              <a:ext uri="{FF2B5EF4-FFF2-40B4-BE49-F238E27FC236}">
                <a16:creationId xmlns:a16="http://schemas.microsoft.com/office/drawing/2014/main" id="{07AB457F-61D1-DD0E-162A-BEB8EC5DD2E0}"/>
              </a:ext>
            </a:extLst>
          </p:cNvPr>
          <p:cNvSpPr/>
          <p:nvPr/>
        </p:nvSpPr>
        <p:spPr>
          <a:xfrm>
            <a:off x="483024" y="972535"/>
            <a:ext cx="10867667" cy="11867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solidFill>
                  <a:schemeClr val="tx1"/>
                </a:solidFill>
                <a:latin typeface="Aptos Display" panose="020B0004020202020204" pitchFamily="34" charset="0"/>
              </a:rPr>
              <a:t>Engineered features aimed to add geological context which may improve model performance by decreasing confusion among sand vs sand </a:t>
            </a:r>
            <a:r>
              <a:rPr lang="en-US" sz="2400" dirty="0" err="1">
                <a:solidFill>
                  <a:schemeClr val="tx1"/>
                </a:solidFill>
                <a:latin typeface="Aptos Display" panose="020B0004020202020204" pitchFamily="34" charset="0"/>
              </a:rPr>
              <a:t>depofacies</a:t>
            </a:r>
            <a:endParaRPr lang="en-GB" sz="2400" dirty="0">
              <a:solidFill>
                <a:schemeClr val="tx1"/>
              </a:solidFill>
              <a:latin typeface="Aptos Display" panose="020B0004020202020204" pitchFamily="34" charset="0"/>
            </a:endParaRPr>
          </a:p>
        </p:txBody>
      </p:sp>
      <p:sp>
        <p:nvSpPr>
          <p:cNvPr id="13" name="TextBox 12">
            <a:extLst>
              <a:ext uri="{FF2B5EF4-FFF2-40B4-BE49-F238E27FC236}">
                <a16:creationId xmlns:a16="http://schemas.microsoft.com/office/drawing/2014/main" id="{2ACC0D26-A5A9-EE97-300E-D00FF717D580}"/>
              </a:ext>
            </a:extLst>
          </p:cNvPr>
          <p:cNvSpPr txBox="1"/>
          <p:nvPr/>
        </p:nvSpPr>
        <p:spPr>
          <a:xfrm>
            <a:off x="6241474" y="2797115"/>
            <a:ext cx="5109217" cy="830997"/>
          </a:xfrm>
          <a:prstGeom prst="rect">
            <a:avLst/>
          </a:prstGeom>
          <a:solidFill>
            <a:schemeClr val="bg1">
              <a:lumMod val="95000"/>
            </a:schemeClr>
          </a:solidFill>
        </p:spPr>
        <p:txBody>
          <a:bodyPr wrap="square" rtlCol="0">
            <a:spAutoFit/>
          </a:bodyPr>
          <a:lstStyle/>
          <a:p>
            <a:r>
              <a:rPr lang="en-US" sz="2400" dirty="0">
                <a:latin typeface="Aptos Display" panose="020B0004020202020204" pitchFamily="34" charset="0"/>
              </a:rPr>
              <a:t>To capture coarsening up (Mouth Bar) vs fining up (Tidal Bar, Tidal Channel)</a:t>
            </a:r>
          </a:p>
        </p:txBody>
      </p:sp>
      <p:sp>
        <p:nvSpPr>
          <p:cNvPr id="2" name="TextBox 1">
            <a:extLst>
              <a:ext uri="{FF2B5EF4-FFF2-40B4-BE49-F238E27FC236}">
                <a16:creationId xmlns:a16="http://schemas.microsoft.com/office/drawing/2014/main" id="{64B80042-0121-E6EC-C4A1-7A07C5CA83CA}"/>
              </a:ext>
            </a:extLst>
          </p:cNvPr>
          <p:cNvSpPr txBox="1"/>
          <p:nvPr/>
        </p:nvSpPr>
        <p:spPr>
          <a:xfrm>
            <a:off x="483024" y="3841927"/>
            <a:ext cx="5609868" cy="1200329"/>
          </a:xfrm>
          <a:prstGeom prst="rect">
            <a:avLst/>
          </a:prstGeom>
          <a:solidFill>
            <a:schemeClr val="bg1">
              <a:lumMod val="95000"/>
            </a:schemeClr>
          </a:solidFill>
        </p:spPr>
        <p:txBody>
          <a:bodyPr wrap="square" rtlCol="0">
            <a:spAutoFit/>
          </a:bodyPr>
          <a:lstStyle/>
          <a:p>
            <a:r>
              <a:rPr lang="en-US" sz="2400" dirty="0">
                <a:latin typeface="Aptos Display" panose="020B0004020202020204" pitchFamily="34" charset="0"/>
              </a:rPr>
              <a:t>GR serration: rolling </a:t>
            </a:r>
            <a:r>
              <a:rPr lang="el-GR" sz="2400" dirty="0">
                <a:latin typeface="Aptos Display" panose="020B0004020202020204" pitchFamily="34" charset="0"/>
              </a:rPr>
              <a:t>σ(</a:t>
            </a:r>
            <a:r>
              <a:rPr lang="en-US" sz="2400" dirty="0">
                <a:latin typeface="Aptos Display" panose="020B0004020202020204" pitchFamily="34" charset="0"/>
              </a:rPr>
              <a:t>GR) in 3 m window</a:t>
            </a:r>
          </a:p>
          <a:p>
            <a:endParaRPr lang="en-US" sz="2400" dirty="0">
              <a:latin typeface="Aptos Display" panose="020B0004020202020204" pitchFamily="34" charset="0"/>
            </a:endParaRPr>
          </a:p>
          <a:p>
            <a:endParaRPr lang="en-US" sz="2400" dirty="0">
              <a:latin typeface="Aptos Display" panose="020B0004020202020204" pitchFamily="34" charset="0"/>
            </a:endParaRPr>
          </a:p>
        </p:txBody>
      </p:sp>
      <p:sp>
        <p:nvSpPr>
          <p:cNvPr id="4" name="TextBox 3">
            <a:extLst>
              <a:ext uri="{FF2B5EF4-FFF2-40B4-BE49-F238E27FC236}">
                <a16:creationId xmlns:a16="http://schemas.microsoft.com/office/drawing/2014/main" id="{09D523E8-A897-6375-1844-F191F5E252C3}"/>
              </a:ext>
            </a:extLst>
          </p:cNvPr>
          <p:cNvSpPr txBox="1"/>
          <p:nvPr/>
        </p:nvSpPr>
        <p:spPr>
          <a:xfrm>
            <a:off x="6241474" y="3841927"/>
            <a:ext cx="5109217" cy="1200329"/>
          </a:xfrm>
          <a:prstGeom prst="rect">
            <a:avLst/>
          </a:prstGeom>
          <a:solidFill>
            <a:schemeClr val="bg1">
              <a:lumMod val="95000"/>
            </a:schemeClr>
          </a:solidFill>
        </p:spPr>
        <p:txBody>
          <a:bodyPr wrap="square" rtlCol="0">
            <a:spAutoFit/>
          </a:bodyPr>
          <a:lstStyle/>
          <a:p>
            <a:r>
              <a:rPr lang="en-US" sz="2400" dirty="0">
                <a:latin typeface="Aptos Display" panose="020B0004020202020204" pitchFamily="34" charset="0"/>
              </a:rPr>
              <a:t>GR Serration is higher in heteroliths/mud-draped tidal bars</a:t>
            </a:r>
          </a:p>
          <a:p>
            <a:endParaRPr lang="en-US" sz="2400" dirty="0">
              <a:latin typeface="Aptos Display" panose="020B0004020202020204" pitchFamily="34" charset="0"/>
            </a:endParaRPr>
          </a:p>
        </p:txBody>
      </p:sp>
      <p:sp>
        <p:nvSpPr>
          <p:cNvPr id="9" name="TextBox 8">
            <a:extLst>
              <a:ext uri="{FF2B5EF4-FFF2-40B4-BE49-F238E27FC236}">
                <a16:creationId xmlns:a16="http://schemas.microsoft.com/office/drawing/2014/main" id="{F6979D51-11BD-AF4E-3E85-B4BA8003682F}"/>
              </a:ext>
            </a:extLst>
          </p:cNvPr>
          <p:cNvSpPr txBox="1"/>
          <p:nvPr/>
        </p:nvSpPr>
        <p:spPr>
          <a:xfrm>
            <a:off x="483024" y="5156905"/>
            <a:ext cx="5609868" cy="1200329"/>
          </a:xfrm>
          <a:prstGeom prst="rect">
            <a:avLst/>
          </a:prstGeom>
          <a:solidFill>
            <a:schemeClr val="bg1">
              <a:lumMod val="95000"/>
            </a:schemeClr>
          </a:solidFill>
        </p:spPr>
        <p:txBody>
          <a:bodyPr wrap="square" rtlCol="0">
            <a:spAutoFit/>
          </a:bodyPr>
          <a:lstStyle/>
          <a:p>
            <a:r>
              <a:rPr lang="en-US" sz="2400" dirty="0" err="1">
                <a:latin typeface="Aptos Display" panose="020B0004020202020204" pitchFamily="34" charset="0"/>
              </a:rPr>
              <a:t>RelPos</a:t>
            </a:r>
            <a:r>
              <a:rPr lang="en-US" sz="2400" dirty="0">
                <a:latin typeface="Aptos Display" panose="020B0004020202020204" pitchFamily="34" charset="0"/>
              </a:rPr>
              <a:t> (relative position in GR cycle)</a:t>
            </a:r>
          </a:p>
          <a:p>
            <a:endParaRPr lang="en-US" sz="2400" dirty="0">
              <a:latin typeface="Aptos Display" panose="020B0004020202020204" pitchFamily="34" charset="0"/>
            </a:endParaRPr>
          </a:p>
          <a:p>
            <a:endParaRPr lang="en-US" sz="2400" dirty="0">
              <a:latin typeface="Aptos Display" panose="020B0004020202020204" pitchFamily="34" charset="0"/>
            </a:endParaRPr>
          </a:p>
        </p:txBody>
      </p:sp>
      <p:sp>
        <p:nvSpPr>
          <p:cNvPr id="11" name="TextBox 10">
            <a:extLst>
              <a:ext uri="{FF2B5EF4-FFF2-40B4-BE49-F238E27FC236}">
                <a16:creationId xmlns:a16="http://schemas.microsoft.com/office/drawing/2014/main" id="{3F216943-004D-7390-47C3-BE0BA3300209}"/>
              </a:ext>
            </a:extLst>
          </p:cNvPr>
          <p:cNvSpPr txBox="1"/>
          <p:nvPr/>
        </p:nvSpPr>
        <p:spPr>
          <a:xfrm>
            <a:off x="6241474" y="5156905"/>
            <a:ext cx="5109217" cy="1200329"/>
          </a:xfrm>
          <a:prstGeom prst="rect">
            <a:avLst/>
          </a:prstGeom>
          <a:solidFill>
            <a:schemeClr val="bg1">
              <a:lumMod val="95000"/>
            </a:schemeClr>
          </a:solidFill>
        </p:spPr>
        <p:txBody>
          <a:bodyPr wrap="square" rtlCol="0">
            <a:spAutoFit/>
          </a:bodyPr>
          <a:lstStyle/>
          <a:p>
            <a:r>
              <a:rPr lang="en-US" sz="2400" dirty="0">
                <a:latin typeface="Aptos Display" panose="020B0004020202020204" pitchFamily="34" charset="0"/>
              </a:rPr>
              <a:t>Help distinguish sands in regressive-transgressive cycles</a:t>
            </a:r>
          </a:p>
          <a:p>
            <a:r>
              <a:rPr lang="en-US" sz="2400" dirty="0">
                <a:latin typeface="Aptos Display" panose="020B0004020202020204" pitchFamily="34" charset="0"/>
              </a:rPr>
              <a:t> </a:t>
            </a:r>
          </a:p>
        </p:txBody>
      </p:sp>
    </p:spTree>
    <p:extLst>
      <p:ext uri="{BB962C8B-B14F-4D97-AF65-F5344CB8AC3E}">
        <p14:creationId xmlns:p14="http://schemas.microsoft.com/office/powerpoint/2010/main" val="1469169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B3A42-6942-EB6B-8EBD-3BDE648DCAD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516BE2-7E89-5197-66CA-1424ACD2A847}"/>
              </a:ext>
            </a:extLst>
          </p:cNvPr>
          <p:cNvSpPr>
            <a:spLocks noGrp="1"/>
          </p:cNvSpPr>
          <p:nvPr>
            <p:ph type="ctrTitle"/>
          </p:nvPr>
        </p:nvSpPr>
        <p:spPr/>
        <p:txBody>
          <a:bodyPr/>
          <a:lstStyle/>
          <a:p>
            <a:r>
              <a:rPr lang="en-US" dirty="0">
                <a:solidFill>
                  <a:schemeClr val="tx1"/>
                </a:solidFill>
                <a:latin typeface="Aptos Display" panose="020B0004020202020204" pitchFamily="34" charset="0"/>
              </a:rPr>
              <a:t>Do engineered features help?</a:t>
            </a:r>
            <a:endParaRPr lang="en-GB" dirty="0">
              <a:solidFill>
                <a:schemeClr val="tx1"/>
              </a:solidFill>
              <a:latin typeface="Aptos Display" panose="020B0004020202020204" pitchFamily="34" charset="0"/>
            </a:endParaRPr>
          </a:p>
        </p:txBody>
      </p:sp>
      <p:sp>
        <p:nvSpPr>
          <p:cNvPr id="5" name="Slide Number Placeholder 1">
            <a:extLst>
              <a:ext uri="{FF2B5EF4-FFF2-40B4-BE49-F238E27FC236}">
                <a16:creationId xmlns:a16="http://schemas.microsoft.com/office/drawing/2014/main" id="{04E2766F-6DE4-864D-62CF-97F3AE4D0837}"/>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35</a:t>
            </a:fld>
            <a:endParaRPr lang="ru-RU" sz="1400" dirty="0">
              <a:solidFill>
                <a:srgbClr val="1B4233"/>
              </a:solidFill>
            </a:endParaRPr>
          </a:p>
        </p:txBody>
      </p:sp>
      <p:pic>
        <p:nvPicPr>
          <p:cNvPr id="6" name="Picture 5">
            <a:extLst>
              <a:ext uri="{FF2B5EF4-FFF2-40B4-BE49-F238E27FC236}">
                <a16:creationId xmlns:a16="http://schemas.microsoft.com/office/drawing/2014/main" id="{C41DECD5-3446-8459-0A77-37DFB9C96D8A}"/>
              </a:ext>
            </a:extLst>
          </p:cNvPr>
          <p:cNvPicPr>
            <a:picLocks noChangeAspect="1"/>
          </p:cNvPicPr>
          <p:nvPr/>
        </p:nvPicPr>
        <p:blipFill>
          <a:blip r:embed="rId3"/>
          <a:stretch>
            <a:fillRect/>
          </a:stretch>
        </p:blipFill>
        <p:spPr>
          <a:xfrm>
            <a:off x="411406" y="958905"/>
            <a:ext cx="8867676" cy="5876726"/>
          </a:xfrm>
          <a:prstGeom prst="rect">
            <a:avLst/>
          </a:prstGeom>
        </p:spPr>
      </p:pic>
      <p:sp>
        <p:nvSpPr>
          <p:cNvPr id="15" name="Rectangle 14">
            <a:extLst>
              <a:ext uri="{FF2B5EF4-FFF2-40B4-BE49-F238E27FC236}">
                <a16:creationId xmlns:a16="http://schemas.microsoft.com/office/drawing/2014/main" id="{A7D96B5E-9102-683F-C61C-3CF59A4CCE78}"/>
              </a:ext>
            </a:extLst>
          </p:cNvPr>
          <p:cNvSpPr/>
          <p:nvPr/>
        </p:nvSpPr>
        <p:spPr>
          <a:xfrm>
            <a:off x="7637318" y="1973002"/>
            <a:ext cx="3924300" cy="33692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US" sz="2000" dirty="0">
                <a:solidFill>
                  <a:schemeClr val="tx1"/>
                </a:solidFill>
                <a:latin typeface="Aptos Display" panose="020B0004020202020204" pitchFamily="34" charset="0"/>
              </a:rPr>
              <a:t>Geology-aware engineered features add small but real gains (+small accuracy; + 1pp macro f1) by injecting texture and stacking context that raw logs miss. </a:t>
            </a:r>
          </a:p>
          <a:p>
            <a:pPr>
              <a:spcBef>
                <a:spcPts val="600"/>
              </a:spcBef>
            </a:pPr>
            <a:endParaRPr lang="en-US" sz="2000" dirty="0">
              <a:solidFill>
                <a:schemeClr val="tx1"/>
              </a:solidFill>
              <a:latin typeface="Aptos Display" panose="020B0004020202020204" pitchFamily="34" charset="0"/>
            </a:endParaRPr>
          </a:p>
          <a:p>
            <a:pPr>
              <a:spcBef>
                <a:spcPts val="600"/>
              </a:spcBef>
            </a:pPr>
            <a:r>
              <a:rPr lang="en-US" sz="2000" dirty="0">
                <a:solidFill>
                  <a:schemeClr val="tx1"/>
                </a:solidFill>
                <a:latin typeface="Aptos Display" panose="020B0004020202020204" pitchFamily="34" charset="0"/>
              </a:rPr>
              <a:t>Among them, </a:t>
            </a:r>
            <a:r>
              <a:rPr lang="en-US" sz="2000" dirty="0" err="1">
                <a:solidFill>
                  <a:schemeClr val="tx1"/>
                </a:solidFill>
                <a:latin typeface="Aptos Display" panose="020B0004020202020204" pitchFamily="34" charset="0"/>
              </a:rPr>
              <a:t>RelPos</a:t>
            </a:r>
            <a:r>
              <a:rPr lang="en-US" sz="2000" dirty="0">
                <a:solidFill>
                  <a:schemeClr val="tx1"/>
                </a:solidFill>
                <a:latin typeface="Aptos Display" panose="020B0004020202020204" pitchFamily="34" charset="0"/>
              </a:rPr>
              <a:t> is the most consistent, giving the best overall lift and slightly reducing sand vs sand ambiguity.</a:t>
            </a:r>
          </a:p>
        </p:txBody>
      </p:sp>
      <p:sp>
        <p:nvSpPr>
          <p:cNvPr id="7" name="Rectangle 6">
            <a:extLst>
              <a:ext uri="{FF2B5EF4-FFF2-40B4-BE49-F238E27FC236}">
                <a16:creationId xmlns:a16="http://schemas.microsoft.com/office/drawing/2014/main" id="{26C30EFB-BA64-DCE4-0AD9-5CBA4C4C3559}"/>
              </a:ext>
            </a:extLst>
          </p:cNvPr>
          <p:cNvSpPr/>
          <p:nvPr/>
        </p:nvSpPr>
        <p:spPr>
          <a:xfrm>
            <a:off x="789710" y="1122218"/>
            <a:ext cx="2608118" cy="8507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1F881BA-F9A1-8468-8F03-F36735C08913}"/>
              </a:ext>
            </a:extLst>
          </p:cNvPr>
          <p:cNvPicPr>
            <a:picLocks noChangeAspect="1"/>
          </p:cNvPicPr>
          <p:nvPr/>
        </p:nvPicPr>
        <p:blipFill>
          <a:blip r:embed="rId4"/>
          <a:stretch>
            <a:fillRect/>
          </a:stretch>
        </p:blipFill>
        <p:spPr>
          <a:xfrm>
            <a:off x="789709" y="1191608"/>
            <a:ext cx="3293917" cy="1003086"/>
          </a:xfrm>
          <a:prstGeom prst="rect">
            <a:avLst/>
          </a:prstGeom>
        </p:spPr>
      </p:pic>
    </p:spTree>
    <p:extLst>
      <p:ext uri="{BB962C8B-B14F-4D97-AF65-F5344CB8AC3E}">
        <p14:creationId xmlns:p14="http://schemas.microsoft.com/office/powerpoint/2010/main" val="212923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3DC5F-44E8-4485-A2D3-F6C905A57F16}"/>
              </a:ext>
            </a:extLst>
          </p:cNvPr>
          <p:cNvSpPr>
            <a:spLocks noGrp="1"/>
          </p:cNvSpPr>
          <p:nvPr>
            <p:ph type="ctrTitle"/>
          </p:nvPr>
        </p:nvSpPr>
        <p:spPr/>
        <p:txBody>
          <a:bodyPr/>
          <a:lstStyle/>
          <a:p>
            <a:r>
              <a:rPr lang="en-US" dirty="0">
                <a:solidFill>
                  <a:schemeClr val="tx1"/>
                </a:solidFill>
                <a:latin typeface="Aptos" panose="020B0004020202020204" pitchFamily="34" charset="0"/>
              </a:rPr>
              <a:t>conclusion</a:t>
            </a:r>
          </a:p>
        </p:txBody>
      </p:sp>
      <p:sp>
        <p:nvSpPr>
          <p:cNvPr id="4" name="Slide Number Placeholder 1">
            <a:extLst>
              <a:ext uri="{FF2B5EF4-FFF2-40B4-BE49-F238E27FC236}">
                <a16:creationId xmlns:a16="http://schemas.microsoft.com/office/drawing/2014/main" id="{482C4788-1457-4F87-BBCC-EB4437E4A3BF}"/>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36</a:t>
            </a:fld>
            <a:endParaRPr lang="ru-RU" sz="1400" dirty="0">
              <a:solidFill>
                <a:srgbClr val="1B4233"/>
              </a:solidFill>
            </a:endParaRPr>
          </a:p>
        </p:txBody>
      </p:sp>
    </p:spTree>
    <p:extLst>
      <p:ext uri="{BB962C8B-B14F-4D97-AF65-F5344CB8AC3E}">
        <p14:creationId xmlns:p14="http://schemas.microsoft.com/office/powerpoint/2010/main" val="932952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CB1CE-4757-8A06-2FDC-FC22606CB4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465E02-8B5E-07E4-897D-4BAEA60E3DAA}"/>
              </a:ext>
            </a:extLst>
          </p:cNvPr>
          <p:cNvSpPr>
            <a:spLocks noGrp="1"/>
          </p:cNvSpPr>
          <p:nvPr>
            <p:ph type="ctrTitle"/>
          </p:nvPr>
        </p:nvSpPr>
        <p:spPr/>
        <p:txBody>
          <a:bodyPr/>
          <a:lstStyle/>
          <a:p>
            <a:r>
              <a:rPr lang="en-GB" dirty="0">
                <a:solidFill>
                  <a:schemeClr val="tx1"/>
                </a:solidFill>
                <a:latin typeface="Aptos Display" panose="020B0004020202020204" pitchFamily="34" charset="0"/>
              </a:rPr>
              <a:t>conclusion</a:t>
            </a:r>
          </a:p>
        </p:txBody>
      </p:sp>
      <p:sp>
        <p:nvSpPr>
          <p:cNvPr id="2" name="Flowchart: Process 1">
            <a:extLst>
              <a:ext uri="{FF2B5EF4-FFF2-40B4-BE49-F238E27FC236}">
                <a16:creationId xmlns:a16="http://schemas.microsoft.com/office/drawing/2014/main" id="{AC24D519-88BB-BA66-0AD2-E6FC3B3F169D}"/>
              </a:ext>
            </a:extLst>
          </p:cNvPr>
          <p:cNvSpPr/>
          <p:nvPr/>
        </p:nvSpPr>
        <p:spPr>
          <a:xfrm>
            <a:off x="486132" y="1029369"/>
            <a:ext cx="3581042" cy="279886"/>
          </a:xfrm>
          <a:prstGeom prst="flowChartProcess">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ptos Display" panose="020B0004020202020204" pitchFamily="34" charset="0"/>
              </a:rPr>
              <a:t>What worked</a:t>
            </a:r>
          </a:p>
        </p:txBody>
      </p:sp>
      <p:sp>
        <p:nvSpPr>
          <p:cNvPr id="7" name="Rectangle 6">
            <a:extLst>
              <a:ext uri="{FF2B5EF4-FFF2-40B4-BE49-F238E27FC236}">
                <a16:creationId xmlns:a16="http://schemas.microsoft.com/office/drawing/2014/main" id="{544C5B31-4716-83A9-AEB8-062C82AD48B4}"/>
              </a:ext>
            </a:extLst>
          </p:cNvPr>
          <p:cNvSpPr/>
          <p:nvPr/>
        </p:nvSpPr>
        <p:spPr>
          <a:xfrm>
            <a:off x="486133" y="1309255"/>
            <a:ext cx="3581042" cy="53010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Clr>
                <a:srgbClr val="00B050"/>
              </a:buClr>
              <a:buSzPct val="120000"/>
              <a:buFont typeface="Wingdings" panose="05000000000000000000" pitchFamily="2" charset="2"/>
              <a:buChar char="ü"/>
            </a:pPr>
            <a:r>
              <a:rPr lang="en-US" dirty="0">
                <a:solidFill>
                  <a:schemeClr val="tx1"/>
                </a:solidFill>
                <a:latin typeface="Aptos Display" panose="020B0004020202020204" pitchFamily="34" charset="0"/>
              </a:rPr>
              <a:t>Clustering separates clean sand vs shaly/tight: good for scoping/QC.</a:t>
            </a:r>
          </a:p>
          <a:p>
            <a:pPr marL="285750" indent="-285750" algn="just">
              <a:buClr>
                <a:srgbClr val="00B050"/>
              </a:buClr>
              <a:buSzPct val="120000"/>
              <a:buFont typeface="Wingdings" panose="05000000000000000000" pitchFamily="2" charset="2"/>
              <a:buChar char="ü"/>
            </a:pPr>
            <a:endParaRPr lang="en-US" dirty="0">
              <a:solidFill>
                <a:schemeClr val="tx1"/>
              </a:solidFill>
              <a:latin typeface="Aptos Display" panose="020B0004020202020204" pitchFamily="34" charset="0"/>
            </a:endParaRPr>
          </a:p>
          <a:p>
            <a:pPr marL="285750" indent="-285750" algn="just">
              <a:buClr>
                <a:srgbClr val="00B050"/>
              </a:buClr>
              <a:buSzPct val="120000"/>
              <a:buFont typeface="Wingdings" panose="05000000000000000000" pitchFamily="2" charset="2"/>
              <a:buChar char="ü"/>
            </a:pPr>
            <a:r>
              <a:rPr lang="en-US" dirty="0">
                <a:solidFill>
                  <a:schemeClr val="tx1"/>
                </a:solidFill>
                <a:latin typeface="Aptos Display" panose="020B0004020202020204" pitchFamily="34" charset="0"/>
              </a:rPr>
              <a:t>Classifier better predicts depo. facies with all features including fluids.</a:t>
            </a:r>
          </a:p>
          <a:p>
            <a:pPr marL="285750" indent="-285750" algn="just">
              <a:buClr>
                <a:srgbClr val="00B050"/>
              </a:buClr>
              <a:buSzPct val="120000"/>
              <a:buFont typeface="Wingdings" panose="05000000000000000000" pitchFamily="2" charset="2"/>
              <a:buChar char="ü"/>
            </a:pPr>
            <a:endParaRPr lang="en-US" dirty="0">
              <a:solidFill>
                <a:schemeClr val="tx1"/>
              </a:solidFill>
              <a:latin typeface="Aptos Display" panose="020B0004020202020204" pitchFamily="34" charset="0"/>
            </a:endParaRPr>
          </a:p>
          <a:p>
            <a:pPr marL="285750" indent="-285750" algn="just">
              <a:buClr>
                <a:srgbClr val="00B050"/>
              </a:buClr>
              <a:buSzPct val="120000"/>
              <a:buFont typeface="Wingdings" panose="05000000000000000000" pitchFamily="2" charset="2"/>
              <a:buChar char="ü"/>
            </a:pPr>
            <a:r>
              <a:rPr lang="en-US" dirty="0">
                <a:solidFill>
                  <a:schemeClr val="tx1"/>
                </a:solidFill>
                <a:latin typeface="Aptos Display" panose="020B0004020202020204" pitchFamily="34" charset="0"/>
              </a:rPr>
              <a:t>Lithology boosted accuracy and decreased sand vs sand confusion.</a:t>
            </a:r>
          </a:p>
          <a:p>
            <a:pPr marL="285750" indent="-285750" algn="just">
              <a:buClr>
                <a:srgbClr val="00B050"/>
              </a:buClr>
              <a:buSzPct val="120000"/>
              <a:buFont typeface="Wingdings" panose="05000000000000000000" pitchFamily="2" charset="2"/>
              <a:buChar char="ü"/>
            </a:pPr>
            <a:endParaRPr lang="en-US" dirty="0">
              <a:solidFill>
                <a:schemeClr val="tx1"/>
              </a:solidFill>
              <a:latin typeface="Aptos Display" panose="020B0004020202020204" pitchFamily="34" charset="0"/>
            </a:endParaRPr>
          </a:p>
          <a:p>
            <a:pPr marL="285750" indent="-285750" algn="just">
              <a:buClr>
                <a:srgbClr val="00B050"/>
              </a:buClr>
              <a:buSzPct val="120000"/>
              <a:buFont typeface="Wingdings" panose="05000000000000000000" pitchFamily="2" charset="2"/>
              <a:buChar char="ü"/>
            </a:pPr>
            <a:r>
              <a:rPr lang="en-US" dirty="0">
                <a:solidFill>
                  <a:schemeClr val="tx1"/>
                </a:solidFill>
                <a:latin typeface="Aptos Display" panose="020B0004020202020204" pitchFamily="34" charset="0"/>
              </a:rPr>
              <a:t>Engineered features mimic geological features and slightly increase accuracy, can address class imbalance.</a:t>
            </a:r>
          </a:p>
        </p:txBody>
      </p:sp>
      <p:sp>
        <p:nvSpPr>
          <p:cNvPr id="20" name="Flowchart: Process 19">
            <a:extLst>
              <a:ext uri="{FF2B5EF4-FFF2-40B4-BE49-F238E27FC236}">
                <a16:creationId xmlns:a16="http://schemas.microsoft.com/office/drawing/2014/main" id="{4DDB7BD8-CEC8-4E7D-B21E-CD4077B5A7A1}"/>
              </a:ext>
            </a:extLst>
          </p:cNvPr>
          <p:cNvSpPr/>
          <p:nvPr/>
        </p:nvSpPr>
        <p:spPr>
          <a:xfrm>
            <a:off x="4134026" y="1029369"/>
            <a:ext cx="3581042" cy="279886"/>
          </a:xfrm>
          <a:prstGeom prst="flowChartProcess">
            <a:avLst/>
          </a:prstGeom>
          <a:solidFill>
            <a:srgbClr val="8931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ptos Display" panose="020B0004020202020204" pitchFamily="34" charset="0"/>
              </a:rPr>
              <a:t>Limitations and challenges</a:t>
            </a:r>
          </a:p>
        </p:txBody>
      </p:sp>
      <p:sp>
        <p:nvSpPr>
          <p:cNvPr id="21" name="Rectangle 20">
            <a:extLst>
              <a:ext uri="{FF2B5EF4-FFF2-40B4-BE49-F238E27FC236}">
                <a16:creationId xmlns:a16="http://schemas.microsoft.com/office/drawing/2014/main" id="{85F80C81-CCA7-BBD1-9071-E127AD5D6AC3}"/>
              </a:ext>
            </a:extLst>
          </p:cNvPr>
          <p:cNvSpPr/>
          <p:nvPr/>
        </p:nvSpPr>
        <p:spPr>
          <a:xfrm>
            <a:off x="4134027" y="1309256"/>
            <a:ext cx="3581042" cy="53010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Clr>
                <a:srgbClr val="DF241D"/>
              </a:buClr>
              <a:buFont typeface="Arial" panose="020B0604020202020204" pitchFamily="34" charset="0"/>
              <a:buChar char="•"/>
            </a:pPr>
            <a:r>
              <a:rPr lang="en-US" dirty="0">
                <a:solidFill>
                  <a:schemeClr val="tx1"/>
                </a:solidFill>
                <a:latin typeface="Aptos Display" panose="020B0004020202020204" pitchFamily="34" charset="0"/>
              </a:rPr>
              <a:t>Persistent Tidal Bar vs Mouth Bar vs Lower Shoreface confusion.</a:t>
            </a:r>
          </a:p>
          <a:p>
            <a:pPr marL="285750" indent="-285750" algn="just">
              <a:buClr>
                <a:srgbClr val="DF241D"/>
              </a:buClr>
              <a:buFont typeface="Arial" panose="020B0604020202020204" pitchFamily="34" charset="0"/>
              <a:buChar char="•"/>
            </a:pPr>
            <a:endParaRPr lang="en-US" dirty="0">
              <a:solidFill>
                <a:schemeClr val="tx1"/>
              </a:solidFill>
              <a:latin typeface="Aptos Display" panose="020B0004020202020204" pitchFamily="34" charset="0"/>
            </a:endParaRPr>
          </a:p>
          <a:p>
            <a:pPr marL="285750" indent="-285750" algn="just">
              <a:buClr>
                <a:srgbClr val="DF241D"/>
              </a:buClr>
              <a:buFont typeface="Arial" panose="020B0604020202020204" pitchFamily="34" charset="0"/>
              <a:buChar char="•"/>
            </a:pPr>
            <a:r>
              <a:rPr lang="en-US" dirty="0">
                <a:solidFill>
                  <a:schemeClr val="tx1"/>
                </a:solidFill>
                <a:latin typeface="Aptos Display" panose="020B0004020202020204" pitchFamily="34" charset="0"/>
              </a:rPr>
              <a:t>Minority facies under-learned.</a:t>
            </a:r>
          </a:p>
          <a:p>
            <a:pPr marL="285750" indent="-285750" algn="just">
              <a:buClr>
                <a:srgbClr val="DF241D"/>
              </a:buClr>
              <a:buFont typeface="Arial" panose="020B0604020202020204" pitchFamily="34" charset="0"/>
              <a:buChar char="•"/>
            </a:pPr>
            <a:endParaRPr lang="en-US" dirty="0">
              <a:solidFill>
                <a:schemeClr val="tx1"/>
              </a:solidFill>
              <a:latin typeface="Aptos Display" panose="020B0004020202020204" pitchFamily="34" charset="0"/>
            </a:endParaRPr>
          </a:p>
          <a:p>
            <a:pPr marL="285750" indent="-285750" algn="just">
              <a:buClr>
                <a:srgbClr val="DF241D"/>
              </a:buClr>
              <a:buFont typeface="Arial" panose="020B0604020202020204" pitchFamily="34" charset="0"/>
              <a:buChar char="•"/>
            </a:pPr>
            <a:r>
              <a:rPr lang="en-US" dirty="0">
                <a:solidFill>
                  <a:schemeClr val="tx1"/>
                </a:solidFill>
                <a:latin typeface="Aptos Display" panose="020B0004020202020204" pitchFamily="34" charset="0"/>
              </a:rPr>
              <a:t>Engineered features impact is modest.</a:t>
            </a:r>
          </a:p>
        </p:txBody>
      </p:sp>
      <p:sp>
        <p:nvSpPr>
          <p:cNvPr id="22" name="Flowchart: Process 21">
            <a:extLst>
              <a:ext uri="{FF2B5EF4-FFF2-40B4-BE49-F238E27FC236}">
                <a16:creationId xmlns:a16="http://schemas.microsoft.com/office/drawing/2014/main" id="{F6EC4256-EA21-44EA-3F6A-C3C44CFAC94F}"/>
              </a:ext>
            </a:extLst>
          </p:cNvPr>
          <p:cNvSpPr/>
          <p:nvPr/>
        </p:nvSpPr>
        <p:spPr>
          <a:xfrm>
            <a:off x="7781924" y="1029369"/>
            <a:ext cx="3581042" cy="279886"/>
          </a:xfrm>
          <a:prstGeom prst="flowChartProcess">
            <a:avLst/>
          </a:prstGeom>
          <a:solidFill>
            <a:srgbClr val="1B42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Aptos Display" panose="020B0004020202020204" pitchFamily="34" charset="0"/>
              </a:rPr>
              <a:t>Value</a:t>
            </a:r>
          </a:p>
        </p:txBody>
      </p:sp>
      <p:sp>
        <p:nvSpPr>
          <p:cNvPr id="23" name="Rectangle 22">
            <a:extLst>
              <a:ext uri="{FF2B5EF4-FFF2-40B4-BE49-F238E27FC236}">
                <a16:creationId xmlns:a16="http://schemas.microsoft.com/office/drawing/2014/main" id="{F666A066-8C9F-5FD8-CD2E-11F7F3F451EA}"/>
              </a:ext>
            </a:extLst>
          </p:cNvPr>
          <p:cNvSpPr/>
          <p:nvPr/>
        </p:nvSpPr>
        <p:spPr>
          <a:xfrm>
            <a:off x="7781925" y="1309254"/>
            <a:ext cx="3581040" cy="53010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Clr>
                <a:srgbClr val="00B050"/>
              </a:buClr>
              <a:buFont typeface="Arial" panose="020B0604020202020204" pitchFamily="34" charset="0"/>
              <a:buChar char="•"/>
            </a:pPr>
            <a:r>
              <a:rPr lang="en-US" dirty="0">
                <a:solidFill>
                  <a:schemeClr val="tx1"/>
                </a:solidFill>
                <a:latin typeface="Aptos Display" panose="020B0004020202020204" pitchFamily="34" charset="0"/>
              </a:rPr>
              <a:t>Faster, more consistent depo. facies picks.</a:t>
            </a:r>
          </a:p>
          <a:p>
            <a:pPr marL="285750" indent="-285750" algn="just">
              <a:buClr>
                <a:srgbClr val="00B050"/>
              </a:buClr>
              <a:buFont typeface="Arial" panose="020B0604020202020204" pitchFamily="34" charset="0"/>
              <a:buChar char="•"/>
            </a:pPr>
            <a:endParaRPr lang="en-US" dirty="0">
              <a:solidFill>
                <a:schemeClr val="tx1"/>
              </a:solidFill>
              <a:latin typeface="Aptos Display" panose="020B0004020202020204" pitchFamily="34" charset="0"/>
            </a:endParaRPr>
          </a:p>
          <a:p>
            <a:pPr marL="285750" indent="-285750" algn="just">
              <a:buClr>
                <a:srgbClr val="00B050"/>
              </a:buClr>
              <a:buFont typeface="Arial" panose="020B0604020202020204" pitchFamily="34" charset="0"/>
              <a:buChar char="•"/>
            </a:pPr>
            <a:r>
              <a:rPr lang="en-US" dirty="0">
                <a:solidFill>
                  <a:schemeClr val="tx1"/>
                </a:solidFill>
                <a:latin typeface="Aptos Display" panose="020B0004020202020204" pitchFamily="34" charset="0"/>
              </a:rPr>
              <a:t>Lightweight workflow with clear diagnostics.</a:t>
            </a:r>
          </a:p>
        </p:txBody>
      </p:sp>
      <p:sp>
        <p:nvSpPr>
          <p:cNvPr id="4" name="Slide Number Placeholder 1">
            <a:extLst>
              <a:ext uri="{FF2B5EF4-FFF2-40B4-BE49-F238E27FC236}">
                <a16:creationId xmlns:a16="http://schemas.microsoft.com/office/drawing/2014/main" id="{408F6E67-0A06-3039-8345-5771879E8BDA}"/>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37</a:t>
            </a:fld>
            <a:endParaRPr lang="ru-RU" sz="1400" dirty="0">
              <a:solidFill>
                <a:srgbClr val="1B4233"/>
              </a:solidFill>
            </a:endParaRPr>
          </a:p>
        </p:txBody>
      </p:sp>
    </p:spTree>
    <p:extLst>
      <p:ext uri="{BB962C8B-B14F-4D97-AF65-F5344CB8AC3E}">
        <p14:creationId xmlns:p14="http://schemas.microsoft.com/office/powerpoint/2010/main" val="1569875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983EB-B1CD-2C25-B6BF-E499B756DF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6C63AC-2865-DB5C-EA67-D3DA51F37C12}"/>
              </a:ext>
            </a:extLst>
          </p:cNvPr>
          <p:cNvSpPr>
            <a:spLocks noGrp="1"/>
          </p:cNvSpPr>
          <p:nvPr>
            <p:ph type="ctrTitle"/>
          </p:nvPr>
        </p:nvSpPr>
        <p:spPr/>
        <p:txBody>
          <a:bodyPr/>
          <a:lstStyle/>
          <a:p>
            <a:r>
              <a:rPr lang="en-GB" dirty="0">
                <a:solidFill>
                  <a:schemeClr val="tx1"/>
                </a:solidFill>
                <a:latin typeface="Aptos Display" panose="020B0004020202020204" pitchFamily="34" charset="0"/>
              </a:rPr>
              <a:t>Future work</a:t>
            </a:r>
          </a:p>
        </p:txBody>
      </p:sp>
      <p:sp>
        <p:nvSpPr>
          <p:cNvPr id="35" name="Rectangle 34">
            <a:extLst>
              <a:ext uri="{FF2B5EF4-FFF2-40B4-BE49-F238E27FC236}">
                <a16:creationId xmlns:a16="http://schemas.microsoft.com/office/drawing/2014/main" id="{7AC342CF-93D8-318B-1E99-BCF0A4A32FDC}"/>
              </a:ext>
            </a:extLst>
          </p:cNvPr>
          <p:cNvSpPr/>
          <p:nvPr/>
        </p:nvSpPr>
        <p:spPr>
          <a:xfrm>
            <a:off x="486133" y="1007918"/>
            <a:ext cx="10876833" cy="560243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US" sz="2400" dirty="0">
                <a:solidFill>
                  <a:srgbClr val="1B4233"/>
                </a:solidFill>
                <a:latin typeface="Aptos Display" panose="020B0004020202020204" pitchFamily="34" charset="0"/>
              </a:rPr>
              <a:t>Tackle imbalance and focus on confused pairs.</a:t>
            </a:r>
          </a:p>
          <a:p>
            <a:pPr marL="342900" indent="-342900">
              <a:buFont typeface="Wingdings" panose="05000000000000000000" pitchFamily="2" charset="2"/>
              <a:buChar char="Ø"/>
            </a:pPr>
            <a:endParaRPr lang="en-US" sz="2400" dirty="0">
              <a:solidFill>
                <a:srgbClr val="1B4233"/>
              </a:solidFill>
              <a:latin typeface="Aptos Display" panose="020B0004020202020204" pitchFamily="34" charset="0"/>
            </a:endParaRPr>
          </a:p>
          <a:p>
            <a:pPr marL="342900" indent="-342900">
              <a:buFont typeface="Wingdings" panose="05000000000000000000" pitchFamily="2" charset="2"/>
              <a:buChar char="Ø"/>
            </a:pPr>
            <a:r>
              <a:rPr lang="en-US" sz="2400" dirty="0">
                <a:solidFill>
                  <a:srgbClr val="1B4233"/>
                </a:solidFill>
                <a:latin typeface="Aptos Display" panose="020B0004020202020204" pitchFamily="34" charset="0"/>
              </a:rPr>
              <a:t>Integrate core-derived features.</a:t>
            </a:r>
          </a:p>
          <a:p>
            <a:pPr marL="342900" indent="-342900">
              <a:buFont typeface="Wingdings" panose="05000000000000000000" pitchFamily="2" charset="2"/>
              <a:buChar char="Ø"/>
            </a:pPr>
            <a:endParaRPr lang="en-US" sz="2400" dirty="0">
              <a:solidFill>
                <a:srgbClr val="1B4233"/>
              </a:solidFill>
              <a:latin typeface="Aptos Display" panose="020B0004020202020204" pitchFamily="34" charset="0"/>
            </a:endParaRPr>
          </a:p>
          <a:p>
            <a:pPr marL="342900" indent="-342900">
              <a:buFont typeface="Wingdings" panose="05000000000000000000" pitchFamily="2" charset="2"/>
              <a:buChar char="Ø"/>
            </a:pPr>
            <a:r>
              <a:rPr lang="en-US" sz="2400" dirty="0">
                <a:solidFill>
                  <a:srgbClr val="1B4233"/>
                </a:solidFill>
                <a:latin typeface="Aptos Display" panose="020B0004020202020204" pitchFamily="34" charset="0"/>
              </a:rPr>
              <a:t>Two-stage pipeline: impute missing logs (RF regressor) and use predictions as features.</a:t>
            </a:r>
          </a:p>
          <a:p>
            <a:pPr marL="342900" indent="-342900">
              <a:buFont typeface="Wingdings" panose="05000000000000000000" pitchFamily="2" charset="2"/>
              <a:buChar char="Ø"/>
            </a:pPr>
            <a:endParaRPr lang="en-US" sz="2400" dirty="0">
              <a:solidFill>
                <a:srgbClr val="1B4233"/>
              </a:solidFill>
              <a:latin typeface="Aptos Display" panose="020B0004020202020204" pitchFamily="34" charset="0"/>
            </a:endParaRPr>
          </a:p>
          <a:p>
            <a:pPr marL="342900" indent="-342900">
              <a:buFont typeface="Wingdings" panose="05000000000000000000" pitchFamily="2" charset="2"/>
              <a:buChar char="Ø"/>
            </a:pPr>
            <a:r>
              <a:rPr lang="en-US" sz="2400" dirty="0">
                <a:solidFill>
                  <a:srgbClr val="1B4233"/>
                </a:solidFill>
                <a:latin typeface="Aptos Display" panose="020B0004020202020204" pitchFamily="34" charset="0"/>
              </a:rPr>
              <a:t>Tune engineered features.</a:t>
            </a:r>
          </a:p>
          <a:p>
            <a:pPr algn="ctr"/>
            <a:endParaRPr lang="en-US" sz="1600" dirty="0">
              <a:solidFill>
                <a:srgbClr val="1B4233"/>
              </a:solidFill>
              <a:latin typeface="Aptos Display" panose="020B0004020202020204" pitchFamily="34" charset="0"/>
            </a:endParaRPr>
          </a:p>
        </p:txBody>
      </p:sp>
      <p:sp>
        <p:nvSpPr>
          <p:cNvPr id="2" name="Slide Number Placeholder 1">
            <a:extLst>
              <a:ext uri="{FF2B5EF4-FFF2-40B4-BE49-F238E27FC236}">
                <a16:creationId xmlns:a16="http://schemas.microsoft.com/office/drawing/2014/main" id="{796F2C76-B495-5C93-2A74-095152388464}"/>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38</a:t>
            </a:fld>
            <a:endParaRPr lang="ru-RU" sz="1400" dirty="0">
              <a:solidFill>
                <a:srgbClr val="1B4233"/>
              </a:solidFill>
            </a:endParaRPr>
          </a:p>
        </p:txBody>
      </p:sp>
    </p:spTree>
    <p:extLst>
      <p:ext uri="{BB962C8B-B14F-4D97-AF65-F5344CB8AC3E}">
        <p14:creationId xmlns:p14="http://schemas.microsoft.com/office/powerpoint/2010/main" val="1115186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2B9FE-B79D-E51E-1E83-A8A9A000387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712413-7D89-6513-CACE-321190A0AF68}"/>
              </a:ext>
            </a:extLst>
          </p:cNvPr>
          <p:cNvSpPr>
            <a:spLocks noGrp="1"/>
          </p:cNvSpPr>
          <p:nvPr>
            <p:ph type="ctrTitle"/>
          </p:nvPr>
        </p:nvSpPr>
        <p:spPr/>
        <p:txBody>
          <a:bodyPr/>
          <a:lstStyle/>
          <a:p>
            <a:r>
              <a:rPr lang="en-US" dirty="0">
                <a:latin typeface="Aptos" panose="020B0004020202020204" pitchFamily="34" charset="0"/>
              </a:rPr>
              <a:t>Back-up slides</a:t>
            </a:r>
          </a:p>
        </p:txBody>
      </p:sp>
      <p:sp>
        <p:nvSpPr>
          <p:cNvPr id="4" name="Slide Number Placeholder 1">
            <a:extLst>
              <a:ext uri="{FF2B5EF4-FFF2-40B4-BE49-F238E27FC236}">
                <a16:creationId xmlns:a16="http://schemas.microsoft.com/office/drawing/2014/main" id="{56294B31-E319-56A1-0FA3-A8CA2B499DD5}"/>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39</a:t>
            </a:fld>
            <a:endParaRPr lang="ru-RU" sz="1400" dirty="0">
              <a:solidFill>
                <a:srgbClr val="1B4233"/>
              </a:solidFill>
            </a:endParaRPr>
          </a:p>
        </p:txBody>
      </p:sp>
    </p:spTree>
    <p:extLst>
      <p:ext uri="{BB962C8B-B14F-4D97-AF65-F5344CB8AC3E}">
        <p14:creationId xmlns:p14="http://schemas.microsoft.com/office/powerpoint/2010/main" val="1312017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0391F-23F1-785B-A181-6F70297375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1D4B2B7-EF2D-8839-1EEA-4352B36D5B39}"/>
              </a:ext>
            </a:extLst>
          </p:cNvPr>
          <p:cNvSpPr>
            <a:spLocks noGrp="1"/>
          </p:cNvSpPr>
          <p:nvPr>
            <p:ph type="ctrTitle"/>
          </p:nvPr>
        </p:nvSpPr>
        <p:spPr/>
        <p:txBody>
          <a:bodyPr/>
          <a:lstStyle/>
          <a:p>
            <a:r>
              <a:rPr lang="en-GB" dirty="0">
                <a:solidFill>
                  <a:schemeClr val="tx1"/>
                </a:solidFill>
                <a:latin typeface="Aptos Display" panose="020B0004020202020204" pitchFamily="34" charset="0"/>
              </a:rPr>
              <a:t>Problem statement</a:t>
            </a:r>
          </a:p>
        </p:txBody>
      </p:sp>
      <p:sp>
        <p:nvSpPr>
          <p:cNvPr id="10" name="Rectangle 9">
            <a:extLst>
              <a:ext uri="{FF2B5EF4-FFF2-40B4-BE49-F238E27FC236}">
                <a16:creationId xmlns:a16="http://schemas.microsoft.com/office/drawing/2014/main" id="{22CE5672-CAA1-203A-EF5F-C4FB10116335}"/>
              </a:ext>
            </a:extLst>
          </p:cNvPr>
          <p:cNvSpPr/>
          <p:nvPr/>
        </p:nvSpPr>
        <p:spPr>
          <a:xfrm>
            <a:off x="3291067" y="1000461"/>
            <a:ext cx="2662924" cy="33133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eaLnBrk="0" fontAlgn="base" hangingPunct="0">
              <a:spcBef>
                <a:spcPct val="0"/>
              </a:spcBef>
              <a:spcAft>
                <a:spcPct val="0"/>
              </a:spcAft>
            </a:pPr>
            <a:r>
              <a:rPr lang="en-US" altLang="en-US" dirty="0">
                <a:solidFill>
                  <a:schemeClr val="tx1"/>
                </a:solidFill>
                <a:latin typeface="Aptos Display" panose="020B0004020202020204" pitchFamily="34" charset="0"/>
              </a:rPr>
              <a:t>Inconsistent labels lead to biased volumes/forecasts</a:t>
            </a:r>
          </a:p>
          <a:p>
            <a:pPr lvl="0" algn="just" eaLnBrk="0" fontAlgn="base" hangingPunct="0">
              <a:spcBef>
                <a:spcPct val="0"/>
              </a:spcBef>
              <a:spcAft>
                <a:spcPct val="0"/>
              </a:spcAft>
            </a:pPr>
            <a:endParaRPr lang="en-US" altLang="en-US" dirty="0">
              <a:solidFill>
                <a:schemeClr val="tx1"/>
              </a:solidFill>
              <a:latin typeface="Aptos Display" panose="020B0004020202020204" pitchFamily="34" charset="0"/>
            </a:endParaRPr>
          </a:p>
          <a:p>
            <a:pPr lvl="0" algn="just" eaLnBrk="0" fontAlgn="base" hangingPunct="0">
              <a:spcBef>
                <a:spcPct val="0"/>
              </a:spcBef>
              <a:spcAft>
                <a:spcPct val="0"/>
              </a:spcAft>
            </a:pPr>
            <a:r>
              <a:rPr lang="en-US" altLang="en-US" dirty="0">
                <a:solidFill>
                  <a:schemeClr val="tx1"/>
                </a:solidFill>
                <a:latin typeface="Aptos Display" panose="020B0004020202020204" pitchFamily="34" charset="0"/>
              </a:rPr>
              <a:t>Slow, hard to QC</a:t>
            </a:r>
          </a:p>
        </p:txBody>
      </p:sp>
      <p:sp>
        <p:nvSpPr>
          <p:cNvPr id="12" name="Rectangle 11">
            <a:extLst>
              <a:ext uri="{FF2B5EF4-FFF2-40B4-BE49-F238E27FC236}">
                <a16:creationId xmlns:a16="http://schemas.microsoft.com/office/drawing/2014/main" id="{3D5DA1C2-FDB7-9046-321F-84FB3CC1A818}"/>
              </a:ext>
            </a:extLst>
          </p:cNvPr>
          <p:cNvSpPr/>
          <p:nvPr/>
        </p:nvSpPr>
        <p:spPr>
          <a:xfrm>
            <a:off x="8900933" y="1000461"/>
            <a:ext cx="2452866" cy="33133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Aptos Display" panose="020B0004020202020204" pitchFamily="34" charset="0"/>
              </a:rPr>
              <a:t>Consistent, probabilistic facies picks</a:t>
            </a:r>
          </a:p>
          <a:p>
            <a:pPr algn="just"/>
            <a:endParaRPr lang="en-US" dirty="0">
              <a:solidFill>
                <a:schemeClr val="tx1"/>
              </a:solidFill>
              <a:latin typeface="Aptos Display" panose="020B0004020202020204" pitchFamily="34" charset="0"/>
            </a:endParaRPr>
          </a:p>
          <a:p>
            <a:pPr algn="just"/>
            <a:r>
              <a:rPr lang="en-US" dirty="0">
                <a:solidFill>
                  <a:schemeClr val="tx1"/>
                </a:solidFill>
                <a:latin typeface="Aptos Display" panose="020B0004020202020204" pitchFamily="34" charset="0"/>
              </a:rPr>
              <a:t>Explicit uncertainty for QC and re-interpretation</a:t>
            </a:r>
          </a:p>
        </p:txBody>
      </p:sp>
      <p:sp>
        <p:nvSpPr>
          <p:cNvPr id="13" name="Flowchart: Process 12">
            <a:extLst>
              <a:ext uri="{FF2B5EF4-FFF2-40B4-BE49-F238E27FC236}">
                <a16:creationId xmlns:a16="http://schemas.microsoft.com/office/drawing/2014/main" id="{ED37B8EF-AB81-A27E-C111-7F32597A9A7F}"/>
              </a:ext>
            </a:extLst>
          </p:cNvPr>
          <p:cNvSpPr/>
          <p:nvPr/>
        </p:nvSpPr>
        <p:spPr>
          <a:xfrm>
            <a:off x="486133" y="1000461"/>
            <a:ext cx="2434956" cy="539372"/>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Display" panose="020B0004020202020204" pitchFamily="34" charset="0"/>
              </a:rPr>
              <a:t>Manual picks from wireline logs</a:t>
            </a:r>
          </a:p>
        </p:txBody>
      </p:sp>
      <p:sp>
        <p:nvSpPr>
          <p:cNvPr id="15" name="Arrow: Right 14">
            <a:extLst>
              <a:ext uri="{FF2B5EF4-FFF2-40B4-BE49-F238E27FC236}">
                <a16:creationId xmlns:a16="http://schemas.microsoft.com/office/drawing/2014/main" id="{4061FCFD-3D74-BF6B-1A29-1B9BA2589D3B}"/>
              </a:ext>
            </a:extLst>
          </p:cNvPr>
          <p:cNvSpPr/>
          <p:nvPr/>
        </p:nvSpPr>
        <p:spPr>
          <a:xfrm>
            <a:off x="2909555" y="2012093"/>
            <a:ext cx="375746" cy="1280492"/>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24" name="Flowchart: Process 23">
            <a:extLst>
              <a:ext uri="{FF2B5EF4-FFF2-40B4-BE49-F238E27FC236}">
                <a16:creationId xmlns:a16="http://schemas.microsoft.com/office/drawing/2014/main" id="{B41E47E2-BBEF-F0C9-0361-4B4CFBE1D623}"/>
              </a:ext>
            </a:extLst>
          </p:cNvPr>
          <p:cNvSpPr/>
          <p:nvPr/>
        </p:nvSpPr>
        <p:spPr>
          <a:xfrm>
            <a:off x="6096000" y="1000460"/>
            <a:ext cx="2429188" cy="539372"/>
          </a:xfrm>
          <a:prstGeom prst="flowChartProcess">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Display" panose="020B0004020202020204" pitchFamily="34" charset="0"/>
              </a:rPr>
              <a:t>ML workflow</a:t>
            </a:r>
          </a:p>
        </p:txBody>
      </p:sp>
      <p:sp>
        <p:nvSpPr>
          <p:cNvPr id="29" name="Arrow: Right 28">
            <a:extLst>
              <a:ext uri="{FF2B5EF4-FFF2-40B4-BE49-F238E27FC236}">
                <a16:creationId xmlns:a16="http://schemas.microsoft.com/office/drawing/2014/main" id="{B8094BB0-A47A-61BD-94EA-8FEB53421D64}"/>
              </a:ext>
            </a:extLst>
          </p:cNvPr>
          <p:cNvSpPr/>
          <p:nvPr/>
        </p:nvSpPr>
        <p:spPr>
          <a:xfrm>
            <a:off x="8525188" y="2012093"/>
            <a:ext cx="375746" cy="1280492"/>
          </a:xfrm>
          <a:prstGeom prst="rightArrow">
            <a:avLst/>
          </a:prstGeom>
          <a:solidFill>
            <a:srgbClr val="008B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Display" panose="020B0004020202020204" pitchFamily="34" charset="0"/>
            </a:endParaRPr>
          </a:p>
        </p:txBody>
      </p:sp>
      <p:sp>
        <p:nvSpPr>
          <p:cNvPr id="37" name="Slide Number Placeholder 1">
            <a:extLst>
              <a:ext uri="{FF2B5EF4-FFF2-40B4-BE49-F238E27FC236}">
                <a16:creationId xmlns:a16="http://schemas.microsoft.com/office/drawing/2014/main" id="{CD798269-F45A-C1DF-4CD4-837E4226C49E}"/>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4</a:t>
            </a:fld>
            <a:endParaRPr lang="ru-RU" sz="1400" dirty="0">
              <a:solidFill>
                <a:srgbClr val="1B4233"/>
              </a:solidFill>
            </a:endParaRPr>
          </a:p>
        </p:txBody>
      </p:sp>
      <p:sp>
        <p:nvSpPr>
          <p:cNvPr id="5" name="Rectangle 4">
            <a:extLst>
              <a:ext uri="{FF2B5EF4-FFF2-40B4-BE49-F238E27FC236}">
                <a16:creationId xmlns:a16="http://schemas.microsoft.com/office/drawing/2014/main" id="{011A59B6-C801-93E6-4CEC-0E477A966ECC}"/>
              </a:ext>
            </a:extLst>
          </p:cNvPr>
          <p:cNvSpPr/>
          <p:nvPr/>
        </p:nvSpPr>
        <p:spPr>
          <a:xfrm>
            <a:off x="486134" y="1000461"/>
            <a:ext cx="2429188" cy="331335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Display" panose="020B0004020202020204" pitchFamily="34" charset="0"/>
              </a:rPr>
              <a:t>Different cut-offs &amp; mental rules</a:t>
            </a:r>
          </a:p>
          <a:p>
            <a:endParaRPr lang="en-US" dirty="0">
              <a:solidFill>
                <a:schemeClr val="tx1"/>
              </a:solidFill>
              <a:latin typeface="Aptos Display" panose="020B0004020202020204" pitchFamily="34" charset="0"/>
            </a:endParaRPr>
          </a:p>
          <a:p>
            <a:r>
              <a:rPr lang="en-US" dirty="0">
                <a:solidFill>
                  <a:schemeClr val="tx1"/>
                </a:solidFill>
                <a:latin typeface="Aptos Display" panose="020B0004020202020204" pitchFamily="34" charset="0"/>
              </a:rPr>
              <a:t>Heterogeneous log suites/quality</a:t>
            </a:r>
          </a:p>
          <a:p>
            <a:endParaRPr lang="en-US" dirty="0">
              <a:solidFill>
                <a:schemeClr val="tx1"/>
              </a:solidFill>
              <a:latin typeface="Aptos Display" panose="020B0004020202020204" pitchFamily="34" charset="0"/>
            </a:endParaRPr>
          </a:p>
          <a:p>
            <a:r>
              <a:rPr lang="en-US" dirty="0">
                <a:solidFill>
                  <a:schemeClr val="tx1"/>
                </a:solidFill>
                <a:latin typeface="Aptos Display" panose="020B0004020202020204" pitchFamily="34" charset="0"/>
              </a:rPr>
              <a:t>Hard labels hide uncertainty</a:t>
            </a:r>
          </a:p>
        </p:txBody>
      </p:sp>
      <p:sp>
        <p:nvSpPr>
          <p:cNvPr id="11" name="Rectangle 10">
            <a:extLst>
              <a:ext uri="{FF2B5EF4-FFF2-40B4-BE49-F238E27FC236}">
                <a16:creationId xmlns:a16="http://schemas.microsoft.com/office/drawing/2014/main" id="{2EAE8A54-531A-C01E-5BC7-1AAA76F95C2F}"/>
              </a:ext>
            </a:extLst>
          </p:cNvPr>
          <p:cNvSpPr/>
          <p:nvPr/>
        </p:nvSpPr>
        <p:spPr>
          <a:xfrm>
            <a:off x="6096000" y="1000461"/>
            <a:ext cx="2429188" cy="331335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Aptos Display" panose="020B0004020202020204" pitchFamily="34" charset="0"/>
              </a:rPr>
              <a:t>Unsupervised clustering: estimate # of groups; spot overlaps/outliers</a:t>
            </a:r>
          </a:p>
          <a:p>
            <a:endParaRPr lang="en-US" dirty="0">
              <a:solidFill>
                <a:schemeClr val="tx1"/>
              </a:solidFill>
              <a:latin typeface="Aptos Display" panose="020B0004020202020204" pitchFamily="34" charset="0"/>
            </a:endParaRPr>
          </a:p>
          <a:p>
            <a:r>
              <a:rPr lang="en-US" dirty="0">
                <a:solidFill>
                  <a:schemeClr val="tx1"/>
                </a:solidFill>
                <a:latin typeface="Aptos Display" panose="020B0004020202020204" pitchFamily="34" charset="0"/>
              </a:rPr>
              <a:t>Supervised classification: per-class probabilities</a:t>
            </a:r>
          </a:p>
        </p:txBody>
      </p:sp>
      <p:sp>
        <p:nvSpPr>
          <p:cNvPr id="2" name="TextBox 1">
            <a:extLst>
              <a:ext uri="{FF2B5EF4-FFF2-40B4-BE49-F238E27FC236}">
                <a16:creationId xmlns:a16="http://schemas.microsoft.com/office/drawing/2014/main" id="{BB4D9CC1-A622-9BA1-B9ED-1D5ACC395785}"/>
              </a:ext>
            </a:extLst>
          </p:cNvPr>
          <p:cNvSpPr txBox="1"/>
          <p:nvPr/>
        </p:nvSpPr>
        <p:spPr>
          <a:xfrm>
            <a:off x="486132" y="4976308"/>
            <a:ext cx="10867667" cy="1631216"/>
          </a:xfrm>
          <a:prstGeom prst="rect">
            <a:avLst/>
          </a:prstGeom>
          <a:noFill/>
        </p:spPr>
        <p:txBody>
          <a:bodyPr wrap="square">
            <a:spAutoFit/>
          </a:bodyPr>
          <a:lstStyle/>
          <a:p>
            <a:r>
              <a:rPr lang="en-US" sz="2000" b="1" dirty="0">
                <a:latin typeface="Aptos Display" panose="020B0004020202020204" pitchFamily="34" charset="0"/>
              </a:rPr>
              <a:t>Problem: </a:t>
            </a:r>
            <a:r>
              <a:rPr lang="en-US" sz="2000" dirty="0">
                <a:latin typeface="Aptos Display" panose="020B0004020202020204" pitchFamily="34" charset="0"/>
              </a:rPr>
              <a:t>Develop and evaluate ML workflow that predicts depositional facies from logs.</a:t>
            </a:r>
          </a:p>
          <a:p>
            <a:endParaRPr lang="en-US" sz="2000" dirty="0">
              <a:latin typeface="Aptos Display" panose="020B0004020202020204" pitchFamily="34" charset="0"/>
            </a:endParaRPr>
          </a:p>
          <a:p>
            <a:r>
              <a:rPr lang="en-US" sz="2000" dirty="0">
                <a:latin typeface="Aptos Display" panose="020B0004020202020204" pitchFamily="34" charset="0"/>
              </a:rPr>
              <a:t>Approach: Unsupervised clustering to find the number of facies; supervised classification predict depo. facies</a:t>
            </a:r>
            <a:endParaRPr lang="en-US" sz="2000" dirty="0"/>
          </a:p>
          <a:p>
            <a:endParaRPr lang="en-US" sz="2000" dirty="0"/>
          </a:p>
        </p:txBody>
      </p:sp>
    </p:spTree>
    <p:extLst>
      <p:ext uri="{BB962C8B-B14F-4D97-AF65-F5344CB8AC3E}">
        <p14:creationId xmlns:p14="http://schemas.microsoft.com/office/powerpoint/2010/main" val="1871845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BB457-C808-3A66-1418-B3ABD6ADB8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1355213-4C97-ACD3-F101-EF87F3D1ACA8}"/>
              </a:ext>
            </a:extLst>
          </p:cNvPr>
          <p:cNvSpPr>
            <a:spLocks noGrp="1"/>
          </p:cNvSpPr>
          <p:nvPr>
            <p:ph type="ctrTitle"/>
          </p:nvPr>
        </p:nvSpPr>
        <p:spPr/>
        <p:txBody>
          <a:bodyPr/>
          <a:lstStyle/>
          <a:p>
            <a:r>
              <a:rPr lang="en-GB" dirty="0">
                <a:latin typeface="Aptos Display" panose="020B0004020202020204" pitchFamily="34" charset="0"/>
              </a:rPr>
              <a:t>question 2 experiments result</a:t>
            </a:r>
          </a:p>
        </p:txBody>
      </p:sp>
      <p:sp>
        <p:nvSpPr>
          <p:cNvPr id="26" name="TextBox 25">
            <a:extLst>
              <a:ext uri="{FF2B5EF4-FFF2-40B4-BE49-F238E27FC236}">
                <a16:creationId xmlns:a16="http://schemas.microsoft.com/office/drawing/2014/main" id="{51B7FA30-A479-E92E-5617-D583CEE11180}"/>
              </a:ext>
            </a:extLst>
          </p:cNvPr>
          <p:cNvSpPr txBox="1"/>
          <p:nvPr/>
        </p:nvSpPr>
        <p:spPr>
          <a:xfrm>
            <a:off x="486133" y="1028690"/>
            <a:ext cx="10939067" cy="1015663"/>
          </a:xfrm>
          <a:prstGeom prst="rect">
            <a:avLst/>
          </a:prstGeom>
          <a:solidFill>
            <a:schemeClr val="bg1">
              <a:lumMod val="95000"/>
            </a:schemeClr>
          </a:solidFill>
        </p:spPr>
        <p:txBody>
          <a:bodyPr wrap="square" rtlCol="0">
            <a:spAutoFit/>
          </a:bodyPr>
          <a:lstStyle/>
          <a:p>
            <a:r>
              <a:rPr lang="en-US" sz="2000" dirty="0">
                <a:solidFill>
                  <a:srgbClr val="1B4233"/>
                </a:solidFill>
                <a:latin typeface="Aptos Display" panose="020B0004020202020204" pitchFamily="34" charset="0"/>
              </a:rPr>
              <a:t>Two groups are tight and distinct in rock-property spaces.</a:t>
            </a:r>
          </a:p>
          <a:p>
            <a:r>
              <a:rPr lang="en-US" sz="2000" b="1" dirty="0">
                <a:solidFill>
                  <a:srgbClr val="1B4233"/>
                </a:solidFill>
                <a:latin typeface="Aptos Display" panose="020B0004020202020204" pitchFamily="34" charset="0"/>
              </a:rPr>
              <a:t>PCA loadings plots </a:t>
            </a:r>
            <a:r>
              <a:rPr lang="en-US" sz="2000" dirty="0">
                <a:solidFill>
                  <a:srgbClr val="1B4233"/>
                </a:solidFill>
                <a:latin typeface="Aptos Display" panose="020B0004020202020204" pitchFamily="34" charset="0"/>
              </a:rPr>
              <a:t>show that Clustering at best separate porous &amp; clean vs tight and clean vs shaly. </a:t>
            </a:r>
          </a:p>
          <a:p>
            <a:r>
              <a:rPr lang="en-US" sz="2000" dirty="0">
                <a:solidFill>
                  <a:srgbClr val="1B4233"/>
                </a:solidFill>
                <a:latin typeface="Aptos Display" panose="020B0004020202020204" pitchFamily="34" charset="0"/>
              </a:rPr>
              <a:t>This is not enough for sand vs sand separation </a:t>
            </a:r>
          </a:p>
        </p:txBody>
      </p:sp>
      <p:sp>
        <p:nvSpPr>
          <p:cNvPr id="4" name="Slide Number Placeholder 1">
            <a:extLst>
              <a:ext uri="{FF2B5EF4-FFF2-40B4-BE49-F238E27FC236}">
                <a16:creationId xmlns:a16="http://schemas.microsoft.com/office/drawing/2014/main" id="{71FAD210-5900-7A9D-0BDE-EA72523E260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40</a:t>
            </a:fld>
            <a:endParaRPr lang="ru-RU" sz="1400" dirty="0">
              <a:solidFill>
                <a:srgbClr val="1B4233"/>
              </a:solidFill>
            </a:endParaRPr>
          </a:p>
        </p:txBody>
      </p:sp>
      <p:pic>
        <p:nvPicPr>
          <p:cNvPr id="2" name="Picture 1" descr="A screenshot of a computer screen&#10;&#10;AI-generated content may be incorrect.">
            <a:extLst>
              <a:ext uri="{FF2B5EF4-FFF2-40B4-BE49-F238E27FC236}">
                <a16:creationId xmlns:a16="http://schemas.microsoft.com/office/drawing/2014/main" id="{1192CEE5-1E88-7053-47A0-DDCB937E3221}"/>
              </a:ext>
            </a:extLst>
          </p:cNvPr>
          <p:cNvPicPr>
            <a:picLocks noChangeAspect="1"/>
          </p:cNvPicPr>
          <p:nvPr/>
        </p:nvPicPr>
        <p:blipFill>
          <a:blip r:embed="rId3"/>
          <a:stretch>
            <a:fillRect/>
          </a:stretch>
        </p:blipFill>
        <p:spPr>
          <a:xfrm>
            <a:off x="486132" y="2414229"/>
            <a:ext cx="4981217" cy="4203258"/>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2A0FA6A5-79CC-E3D8-6330-3F572C31DCDE}"/>
              </a:ext>
            </a:extLst>
          </p:cNvPr>
          <p:cNvPicPr>
            <a:picLocks noChangeAspect="1"/>
          </p:cNvPicPr>
          <p:nvPr/>
        </p:nvPicPr>
        <p:blipFill>
          <a:blip r:embed="rId4"/>
          <a:stretch>
            <a:fillRect/>
          </a:stretch>
        </p:blipFill>
        <p:spPr>
          <a:xfrm>
            <a:off x="5919966" y="2450048"/>
            <a:ext cx="4919305" cy="4176964"/>
          </a:xfrm>
          <a:prstGeom prst="rect">
            <a:avLst/>
          </a:prstGeom>
        </p:spPr>
      </p:pic>
      <p:sp>
        <p:nvSpPr>
          <p:cNvPr id="7" name="Flowchart: Process 6">
            <a:extLst>
              <a:ext uri="{FF2B5EF4-FFF2-40B4-BE49-F238E27FC236}">
                <a16:creationId xmlns:a16="http://schemas.microsoft.com/office/drawing/2014/main" id="{3995E31B-F8E1-86AB-50AF-B7FCFCDD9218}"/>
              </a:ext>
            </a:extLst>
          </p:cNvPr>
          <p:cNvSpPr/>
          <p:nvPr/>
        </p:nvSpPr>
        <p:spPr>
          <a:xfrm>
            <a:off x="486131" y="2348366"/>
            <a:ext cx="4857393" cy="218263"/>
          </a:xfrm>
          <a:prstGeom prst="flowChartProcess">
            <a:avLst/>
          </a:prstGeom>
          <a:solidFill>
            <a:srgbClr val="DF24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VSH, DT, NPHI, RHOB</a:t>
            </a:r>
          </a:p>
        </p:txBody>
      </p:sp>
      <p:sp>
        <p:nvSpPr>
          <p:cNvPr id="10" name="Flowchart: Process 9">
            <a:extLst>
              <a:ext uri="{FF2B5EF4-FFF2-40B4-BE49-F238E27FC236}">
                <a16:creationId xmlns:a16="http://schemas.microsoft.com/office/drawing/2014/main" id="{5B15FEA4-C288-0FE6-C27A-7AB746C0EC48}"/>
              </a:ext>
            </a:extLst>
          </p:cNvPr>
          <p:cNvSpPr/>
          <p:nvPr/>
        </p:nvSpPr>
        <p:spPr>
          <a:xfrm>
            <a:off x="5734406" y="2350489"/>
            <a:ext cx="4857393" cy="218263"/>
          </a:xfrm>
          <a:prstGeom prst="flowChartProcess">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VSH, DT, NPHI, RHOB, KLOGH</a:t>
            </a:r>
          </a:p>
        </p:txBody>
      </p:sp>
    </p:spTree>
    <p:extLst>
      <p:ext uri="{BB962C8B-B14F-4D97-AF65-F5344CB8AC3E}">
        <p14:creationId xmlns:p14="http://schemas.microsoft.com/office/powerpoint/2010/main" val="21467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E3936-99A2-86A4-725A-CCCE89E1A5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6708CC-CEF4-410D-0698-48D442A7DCCD}"/>
              </a:ext>
            </a:extLst>
          </p:cNvPr>
          <p:cNvSpPr>
            <a:spLocks noGrp="1"/>
          </p:cNvSpPr>
          <p:nvPr>
            <p:ph type="ctrTitle"/>
          </p:nvPr>
        </p:nvSpPr>
        <p:spPr/>
        <p:txBody>
          <a:bodyPr/>
          <a:lstStyle/>
          <a:p>
            <a:r>
              <a:rPr lang="en-GB" dirty="0">
                <a:latin typeface="Aptos Display" panose="020B0004020202020204" pitchFamily="34" charset="0"/>
              </a:rPr>
              <a:t>question 3 experiments result</a:t>
            </a:r>
          </a:p>
        </p:txBody>
      </p:sp>
      <p:sp>
        <p:nvSpPr>
          <p:cNvPr id="26" name="TextBox 25">
            <a:extLst>
              <a:ext uri="{FF2B5EF4-FFF2-40B4-BE49-F238E27FC236}">
                <a16:creationId xmlns:a16="http://schemas.microsoft.com/office/drawing/2014/main" id="{F7592F93-63B6-D9F7-F95D-C42D0FEFC4D9}"/>
              </a:ext>
            </a:extLst>
          </p:cNvPr>
          <p:cNvSpPr txBox="1"/>
          <p:nvPr/>
        </p:nvSpPr>
        <p:spPr>
          <a:xfrm>
            <a:off x="486133" y="1028690"/>
            <a:ext cx="10939067" cy="1046440"/>
          </a:xfrm>
          <a:prstGeom prst="rect">
            <a:avLst/>
          </a:prstGeom>
          <a:solidFill>
            <a:schemeClr val="bg1">
              <a:lumMod val="95000"/>
            </a:schemeClr>
          </a:solidFill>
        </p:spPr>
        <p:txBody>
          <a:bodyPr wrap="square" rtlCol="0">
            <a:spAutoFit/>
          </a:bodyPr>
          <a:lstStyle/>
          <a:p>
            <a:r>
              <a:rPr lang="en-US" sz="2000" dirty="0">
                <a:solidFill>
                  <a:srgbClr val="1B4233"/>
                </a:solidFill>
                <a:latin typeface="Aptos Display" panose="020B0004020202020204" pitchFamily="34" charset="0"/>
              </a:rPr>
              <a:t>Clusters are geologically interpretable at a coarse level: clean sand vs shaly separation. </a:t>
            </a:r>
          </a:p>
          <a:p>
            <a:r>
              <a:rPr lang="en-US" sz="1400" dirty="0">
                <a:solidFill>
                  <a:srgbClr val="1B4233"/>
                </a:solidFill>
                <a:latin typeface="Aptos Display" panose="020B0004020202020204" pitchFamily="34" charset="0"/>
              </a:rPr>
              <a:t>On the confusion matrices for k = 2 one cluster concentrates most sand depo. facies (Tidal Bar, Tidal Channel, Mouth Bar, Upper Shoreface), while other captures shaly depo. facies (Offshore, Tidal Flat Muddy).</a:t>
            </a:r>
          </a:p>
          <a:p>
            <a:r>
              <a:rPr lang="en-US" sz="1400" dirty="0">
                <a:solidFill>
                  <a:srgbClr val="1B4233"/>
                </a:solidFill>
                <a:latin typeface="Aptos Display" panose="020B0004020202020204" pitchFamily="34" charset="0"/>
              </a:rPr>
              <a:t>k = 15 splits coarse sand/shale into many small clusters but does not separate sand depo. facies.</a:t>
            </a:r>
          </a:p>
        </p:txBody>
      </p:sp>
      <p:sp>
        <p:nvSpPr>
          <p:cNvPr id="4" name="Slide Number Placeholder 1">
            <a:extLst>
              <a:ext uri="{FF2B5EF4-FFF2-40B4-BE49-F238E27FC236}">
                <a16:creationId xmlns:a16="http://schemas.microsoft.com/office/drawing/2014/main" id="{EDD52A1A-6AC0-3419-730B-E83AEDA8F11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41</a:t>
            </a:fld>
            <a:endParaRPr lang="ru-RU" sz="1400" dirty="0">
              <a:solidFill>
                <a:srgbClr val="1B4233"/>
              </a:solidFill>
            </a:endParaRPr>
          </a:p>
        </p:txBody>
      </p:sp>
      <p:pic>
        <p:nvPicPr>
          <p:cNvPr id="5" name="Picture 4" descr="A screenshot of a graph&#10;&#10;AI-generated content may be incorrect.">
            <a:extLst>
              <a:ext uri="{FF2B5EF4-FFF2-40B4-BE49-F238E27FC236}">
                <a16:creationId xmlns:a16="http://schemas.microsoft.com/office/drawing/2014/main" id="{7E590E91-4D15-5570-355D-A22D39774E8C}"/>
              </a:ext>
            </a:extLst>
          </p:cNvPr>
          <p:cNvPicPr>
            <a:picLocks noChangeAspect="1"/>
          </p:cNvPicPr>
          <p:nvPr/>
        </p:nvPicPr>
        <p:blipFill>
          <a:blip r:embed="rId3"/>
          <a:stretch>
            <a:fillRect/>
          </a:stretch>
        </p:blipFill>
        <p:spPr>
          <a:xfrm>
            <a:off x="486132" y="2268171"/>
            <a:ext cx="5095517" cy="445936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54839A2-0DC5-3229-324A-C3996886B1A3}"/>
              </a:ext>
            </a:extLst>
          </p:cNvPr>
          <p:cNvPicPr>
            <a:picLocks noChangeAspect="1"/>
          </p:cNvPicPr>
          <p:nvPr/>
        </p:nvPicPr>
        <p:blipFill>
          <a:blip r:embed="rId4"/>
          <a:stretch>
            <a:fillRect/>
          </a:stretch>
        </p:blipFill>
        <p:spPr>
          <a:xfrm>
            <a:off x="5939016" y="2268171"/>
            <a:ext cx="5176659" cy="4539975"/>
          </a:xfrm>
          <a:prstGeom prst="rect">
            <a:avLst/>
          </a:prstGeom>
        </p:spPr>
      </p:pic>
      <p:sp>
        <p:nvSpPr>
          <p:cNvPr id="9" name="Flowchart: Process 8">
            <a:extLst>
              <a:ext uri="{FF2B5EF4-FFF2-40B4-BE49-F238E27FC236}">
                <a16:creationId xmlns:a16="http://schemas.microsoft.com/office/drawing/2014/main" id="{6C2E1E48-4C9A-0B93-B0FD-31F58005A442}"/>
              </a:ext>
            </a:extLst>
          </p:cNvPr>
          <p:cNvSpPr/>
          <p:nvPr/>
        </p:nvSpPr>
        <p:spPr>
          <a:xfrm>
            <a:off x="486132" y="2172310"/>
            <a:ext cx="4952643" cy="210771"/>
          </a:xfrm>
          <a:prstGeom prst="flowChartProcess">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k = 2, VSH, NPHI, RHOB, DT, PHIF, KLOGH</a:t>
            </a:r>
          </a:p>
        </p:txBody>
      </p:sp>
      <p:sp>
        <p:nvSpPr>
          <p:cNvPr id="11" name="Flowchart: Process 10">
            <a:extLst>
              <a:ext uri="{FF2B5EF4-FFF2-40B4-BE49-F238E27FC236}">
                <a16:creationId xmlns:a16="http://schemas.microsoft.com/office/drawing/2014/main" id="{ABBE5D59-B95A-C7F4-7D83-170A596115C1}"/>
              </a:ext>
            </a:extLst>
          </p:cNvPr>
          <p:cNvSpPr/>
          <p:nvPr/>
        </p:nvSpPr>
        <p:spPr>
          <a:xfrm>
            <a:off x="6051023" y="2172310"/>
            <a:ext cx="4952643" cy="210771"/>
          </a:xfrm>
          <a:prstGeom prst="flowChartProcess">
            <a:avLst/>
          </a:prstGeom>
          <a:solidFill>
            <a:srgbClr val="FDA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k = 15, VSH, NPHI, RHOB, DT, PHIF, KLOGH</a:t>
            </a:r>
          </a:p>
        </p:txBody>
      </p:sp>
    </p:spTree>
    <p:extLst>
      <p:ext uri="{BB962C8B-B14F-4D97-AF65-F5344CB8AC3E}">
        <p14:creationId xmlns:p14="http://schemas.microsoft.com/office/powerpoint/2010/main" val="2740282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0885F-75F8-83AF-C665-CE8A4E695A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A917F7-CAE1-757E-4643-905DF739F825}"/>
              </a:ext>
            </a:extLst>
          </p:cNvPr>
          <p:cNvSpPr>
            <a:spLocks noGrp="1"/>
          </p:cNvSpPr>
          <p:nvPr>
            <p:ph type="ctrTitle"/>
          </p:nvPr>
        </p:nvSpPr>
        <p:spPr/>
        <p:txBody>
          <a:bodyPr/>
          <a:lstStyle/>
          <a:p>
            <a:r>
              <a:rPr lang="en-GB" dirty="0"/>
              <a:t>question 2 experiments result</a:t>
            </a:r>
          </a:p>
        </p:txBody>
      </p:sp>
      <p:sp>
        <p:nvSpPr>
          <p:cNvPr id="5" name="Slide Number Placeholder 1">
            <a:extLst>
              <a:ext uri="{FF2B5EF4-FFF2-40B4-BE49-F238E27FC236}">
                <a16:creationId xmlns:a16="http://schemas.microsoft.com/office/drawing/2014/main" id="{EE6DD89D-1780-8180-10DB-AA8207E3E134}"/>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42</a:t>
            </a:fld>
            <a:endParaRPr lang="ru-RU" sz="1400" dirty="0">
              <a:solidFill>
                <a:srgbClr val="1B4233"/>
              </a:solidFill>
            </a:endParaRPr>
          </a:p>
        </p:txBody>
      </p:sp>
      <p:sp>
        <p:nvSpPr>
          <p:cNvPr id="6" name="Rectangle 5">
            <a:extLst>
              <a:ext uri="{FF2B5EF4-FFF2-40B4-BE49-F238E27FC236}">
                <a16:creationId xmlns:a16="http://schemas.microsoft.com/office/drawing/2014/main" id="{05FB6DF9-F040-8A9A-723F-95B882DEBFD5}"/>
              </a:ext>
            </a:extLst>
          </p:cNvPr>
          <p:cNvSpPr/>
          <p:nvPr/>
        </p:nvSpPr>
        <p:spPr>
          <a:xfrm>
            <a:off x="324208" y="1011762"/>
            <a:ext cx="6381392" cy="3217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Process 3">
            <a:extLst>
              <a:ext uri="{FF2B5EF4-FFF2-40B4-BE49-F238E27FC236}">
                <a16:creationId xmlns:a16="http://schemas.microsoft.com/office/drawing/2014/main" id="{99140B2C-11C7-8666-A8E8-AE69C05B62D0}"/>
              </a:ext>
            </a:extLst>
          </p:cNvPr>
          <p:cNvSpPr/>
          <p:nvPr/>
        </p:nvSpPr>
        <p:spPr>
          <a:xfrm>
            <a:off x="486133" y="983187"/>
            <a:ext cx="6448067" cy="250859"/>
          </a:xfrm>
          <a:prstGeom prst="flowChartProcess">
            <a:avLst/>
          </a:prstGeom>
          <a:solidFill>
            <a:srgbClr val="17BE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ptos Display" panose="020B0004020202020204" pitchFamily="34" charset="0"/>
              </a:rPr>
              <a:t>All logs set Confusion matrix + Lithology</a:t>
            </a:r>
          </a:p>
        </p:txBody>
      </p:sp>
      <p:pic>
        <p:nvPicPr>
          <p:cNvPr id="7" name="Picture 6" descr="A screenshot of a graph&#10;&#10;AI-generated content may be incorrect.">
            <a:extLst>
              <a:ext uri="{FF2B5EF4-FFF2-40B4-BE49-F238E27FC236}">
                <a16:creationId xmlns:a16="http://schemas.microsoft.com/office/drawing/2014/main" id="{01BE0FA2-283E-323C-97D3-B69E7EDD8120}"/>
              </a:ext>
            </a:extLst>
          </p:cNvPr>
          <p:cNvPicPr>
            <a:picLocks noChangeAspect="1"/>
          </p:cNvPicPr>
          <p:nvPr/>
        </p:nvPicPr>
        <p:blipFill>
          <a:blip r:embed="rId3"/>
          <a:stretch>
            <a:fillRect/>
          </a:stretch>
        </p:blipFill>
        <p:spPr>
          <a:xfrm>
            <a:off x="486133" y="1242695"/>
            <a:ext cx="6791837" cy="5478780"/>
          </a:xfrm>
          <a:prstGeom prst="rect">
            <a:avLst/>
          </a:prstGeom>
        </p:spPr>
      </p:pic>
    </p:spTree>
    <p:extLst>
      <p:ext uri="{BB962C8B-B14F-4D97-AF65-F5344CB8AC3E}">
        <p14:creationId xmlns:p14="http://schemas.microsoft.com/office/powerpoint/2010/main" val="1051560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6BE05-71FB-B4C4-FBD4-A8DB98A31D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448B66-9C7D-48EC-208A-BBEA97EC3A39}"/>
              </a:ext>
            </a:extLst>
          </p:cNvPr>
          <p:cNvSpPr>
            <a:spLocks noGrp="1"/>
          </p:cNvSpPr>
          <p:nvPr>
            <p:ph type="ctrTitle"/>
          </p:nvPr>
        </p:nvSpPr>
        <p:spPr/>
        <p:txBody>
          <a:bodyPr/>
          <a:lstStyle/>
          <a:p>
            <a:r>
              <a:rPr lang="en-US" dirty="0" err="1"/>
              <a:t>Phik</a:t>
            </a:r>
            <a:r>
              <a:rPr lang="en-US" dirty="0"/>
              <a:t> correlation matrix</a:t>
            </a:r>
          </a:p>
        </p:txBody>
      </p:sp>
      <p:pic>
        <p:nvPicPr>
          <p:cNvPr id="11" name="Picture 10">
            <a:extLst>
              <a:ext uri="{FF2B5EF4-FFF2-40B4-BE49-F238E27FC236}">
                <a16:creationId xmlns:a16="http://schemas.microsoft.com/office/drawing/2014/main" id="{F84161B9-7638-BC8E-6C6D-9FDC2799B91D}"/>
              </a:ext>
            </a:extLst>
          </p:cNvPr>
          <p:cNvPicPr>
            <a:picLocks noChangeAspect="1"/>
          </p:cNvPicPr>
          <p:nvPr/>
        </p:nvPicPr>
        <p:blipFill>
          <a:blip r:embed="rId2"/>
          <a:stretch>
            <a:fillRect/>
          </a:stretch>
        </p:blipFill>
        <p:spPr>
          <a:xfrm>
            <a:off x="280554" y="1250997"/>
            <a:ext cx="7284028" cy="5540328"/>
          </a:xfrm>
          <a:prstGeom prst="rect">
            <a:avLst/>
          </a:prstGeom>
        </p:spPr>
      </p:pic>
      <p:sp>
        <p:nvSpPr>
          <p:cNvPr id="17" name="Oval 16">
            <a:extLst>
              <a:ext uri="{FF2B5EF4-FFF2-40B4-BE49-F238E27FC236}">
                <a16:creationId xmlns:a16="http://schemas.microsoft.com/office/drawing/2014/main" id="{D5E88E03-B0C6-5CC3-1DBB-CB6CD110F226}"/>
              </a:ext>
            </a:extLst>
          </p:cNvPr>
          <p:cNvSpPr/>
          <p:nvPr/>
        </p:nvSpPr>
        <p:spPr>
          <a:xfrm>
            <a:off x="5389418" y="2747525"/>
            <a:ext cx="187036" cy="1945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176553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51AF-22BA-1BE0-63FB-60B2E87F51F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1FB941-4CBA-2266-290D-D7A5A733E655}"/>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2B713ACF-A5D7-0C01-B1C2-B7347B83AB44}"/>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a:t>
            </a:r>
          </a:p>
        </p:txBody>
      </p:sp>
      <p:pic>
        <p:nvPicPr>
          <p:cNvPr id="7" name="Picture 6">
            <a:extLst>
              <a:ext uri="{FF2B5EF4-FFF2-40B4-BE49-F238E27FC236}">
                <a16:creationId xmlns:a16="http://schemas.microsoft.com/office/drawing/2014/main" id="{8CF276D6-FC4E-F744-55AD-4142D411AB06}"/>
              </a:ext>
            </a:extLst>
          </p:cNvPr>
          <p:cNvPicPr>
            <a:picLocks noChangeAspect="1"/>
          </p:cNvPicPr>
          <p:nvPr/>
        </p:nvPicPr>
        <p:blipFill>
          <a:blip r:embed="rId3"/>
          <a:stretch>
            <a:fillRect/>
          </a:stretch>
        </p:blipFill>
        <p:spPr>
          <a:xfrm>
            <a:off x="507455" y="1331621"/>
            <a:ext cx="8501463" cy="5396923"/>
          </a:xfrm>
          <a:prstGeom prst="rect">
            <a:avLst/>
          </a:prstGeom>
        </p:spPr>
      </p:pic>
    </p:spTree>
    <p:extLst>
      <p:ext uri="{BB962C8B-B14F-4D97-AF65-F5344CB8AC3E}">
        <p14:creationId xmlns:p14="http://schemas.microsoft.com/office/powerpoint/2010/main" val="1472372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9A285-C54F-FBCE-48B3-B8728B1CE2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528C4C-10F9-E2E9-46DD-A9F04B1F8828}"/>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7DC356BE-52FE-4974-F7D2-E1A80C873E2C}"/>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a:t>
            </a:r>
          </a:p>
        </p:txBody>
      </p:sp>
      <p:pic>
        <p:nvPicPr>
          <p:cNvPr id="5" name="Picture 4">
            <a:extLst>
              <a:ext uri="{FF2B5EF4-FFF2-40B4-BE49-F238E27FC236}">
                <a16:creationId xmlns:a16="http://schemas.microsoft.com/office/drawing/2014/main" id="{5F9722DF-97D3-E362-9406-F29D757CFC71}"/>
              </a:ext>
            </a:extLst>
          </p:cNvPr>
          <p:cNvPicPr>
            <a:picLocks noChangeAspect="1"/>
          </p:cNvPicPr>
          <p:nvPr/>
        </p:nvPicPr>
        <p:blipFill>
          <a:blip r:embed="rId3"/>
          <a:stretch>
            <a:fillRect/>
          </a:stretch>
        </p:blipFill>
        <p:spPr>
          <a:xfrm>
            <a:off x="486133" y="1297457"/>
            <a:ext cx="5883494" cy="5441419"/>
          </a:xfrm>
          <a:prstGeom prst="rect">
            <a:avLst/>
          </a:prstGeom>
        </p:spPr>
      </p:pic>
    </p:spTree>
    <p:extLst>
      <p:ext uri="{BB962C8B-B14F-4D97-AF65-F5344CB8AC3E}">
        <p14:creationId xmlns:p14="http://schemas.microsoft.com/office/powerpoint/2010/main" val="254480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B8A1A-7B7B-B4A5-114C-2C891A7DEC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122E30-5CD7-9F84-D69C-7890B407AF87}"/>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CFBD030A-E499-31F6-9488-378E596B0684}"/>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a:t>
            </a:r>
          </a:p>
        </p:txBody>
      </p:sp>
      <p:pic>
        <p:nvPicPr>
          <p:cNvPr id="6" name="Picture 5">
            <a:extLst>
              <a:ext uri="{FF2B5EF4-FFF2-40B4-BE49-F238E27FC236}">
                <a16:creationId xmlns:a16="http://schemas.microsoft.com/office/drawing/2014/main" id="{49300408-4D58-FD04-D9BF-2B27B538A6D7}"/>
              </a:ext>
            </a:extLst>
          </p:cNvPr>
          <p:cNvPicPr>
            <a:picLocks noChangeAspect="1"/>
          </p:cNvPicPr>
          <p:nvPr/>
        </p:nvPicPr>
        <p:blipFill>
          <a:blip r:embed="rId3"/>
          <a:stretch>
            <a:fillRect/>
          </a:stretch>
        </p:blipFill>
        <p:spPr>
          <a:xfrm>
            <a:off x="486133" y="1438009"/>
            <a:ext cx="10044545" cy="5335177"/>
          </a:xfrm>
          <a:prstGeom prst="rect">
            <a:avLst/>
          </a:prstGeom>
        </p:spPr>
      </p:pic>
    </p:spTree>
    <p:extLst>
      <p:ext uri="{BB962C8B-B14F-4D97-AF65-F5344CB8AC3E}">
        <p14:creationId xmlns:p14="http://schemas.microsoft.com/office/powerpoint/2010/main" val="2327744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48655-CCA8-E5E0-9BCD-EE91C227C8F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585C23-9F5F-3934-4BC2-3FF047A4BC0E}"/>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A197EFB0-4BC8-8772-7FD4-F89B85303BA9}"/>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NPHI, RHOB, DT, PHIF, KLOGH</a:t>
            </a:r>
          </a:p>
        </p:txBody>
      </p:sp>
      <p:pic>
        <p:nvPicPr>
          <p:cNvPr id="15" name="Picture 14">
            <a:extLst>
              <a:ext uri="{FF2B5EF4-FFF2-40B4-BE49-F238E27FC236}">
                <a16:creationId xmlns:a16="http://schemas.microsoft.com/office/drawing/2014/main" id="{5C686D50-CCDB-F0E7-0098-9104B61894F9}"/>
              </a:ext>
            </a:extLst>
          </p:cNvPr>
          <p:cNvPicPr>
            <a:picLocks noChangeAspect="1"/>
          </p:cNvPicPr>
          <p:nvPr/>
        </p:nvPicPr>
        <p:blipFill>
          <a:blip r:embed="rId3"/>
          <a:stretch>
            <a:fillRect/>
          </a:stretch>
        </p:blipFill>
        <p:spPr>
          <a:xfrm>
            <a:off x="2943771" y="2287194"/>
            <a:ext cx="8891475" cy="4216216"/>
          </a:xfrm>
          <a:prstGeom prst="rect">
            <a:avLst/>
          </a:prstGeom>
        </p:spPr>
      </p:pic>
      <p:sp>
        <p:nvSpPr>
          <p:cNvPr id="16" name="Rectangle 15">
            <a:extLst>
              <a:ext uri="{FF2B5EF4-FFF2-40B4-BE49-F238E27FC236}">
                <a16:creationId xmlns:a16="http://schemas.microsoft.com/office/drawing/2014/main" id="{C3334993-5602-C0AF-20EB-1D27F89606F9}"/>
              </a:ext>
            </a:extLst>
          </p:cNvPr>
          <p:cNvSpPr/>
          <p:nvPr/>
        </p:nvSpPr>
        <p:spPr>
          <a:xfrm>
            <a:off x="2943771" y="1527464"/>
            <a:ext cx="2947875"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A6518C5-F64D-79BE-760E-A18F263DF6E8}"/>
              </a:ext>
            </a:extLst>
          </p:cNvPr>
          <p:cNvSpPr txBox="1"/>
          <p:nvPr/>
        </p:nvSpPr>
        <p:spPr>
          <a:xfrm>
            <a:off x="2943771" y="1516513"/>
            <a:ext cx="2857500" cy="369332"/>
          </a:xfrm>
          <a:prstGeom prst="rect">
            <a:avLst/>
          </a:prstGeom>
          <a:noFill/>
        </p:spPr>
        <p:txBody>
          <a:bodyPr wrap="square" rtlCol="0">
            <a:spAutoFit/>
          </a:bodyPr>
          <a:lstStyle/>
          <a:p>
            <a:r>
              <a:rPr lang="en-US" dirty="0"/>
              <a:t>Available wells</a:t>
            </a:r>
          </a:p>
        </p:txBody>
      </p:sp>
      <p:sp>
        <p:nvSpPr>
          <p:cNvPr id="25" name="TextBox 24">
            <a:extLst>
              <a:ext uri="{FF2B5EF4-FFF2-40B4-BE49-F238E27FC236}">
                <a16:creationId xmlns:a16="http://schemas.microsoft.com/office/drawing/2014/main" id="{5521AECC-7C09-A153-E458-9E9D87462B69}"/>
              </a:ext>
            </a:extLst>
          </p:cNvPr>
          <p:cNvSpPr txBox="1"/>
          <p:nvPr/>
        </p:nvSpPr>
        <p:spPr>
          <a:xfrm>
            <a:off x="486133" y="1527464"/>
            <a:ext cx="2257067" cy="2031325"/>
          </a:xfrm>
          <a:prstGeom prst="rect">
            <a:avLst/>
          </a:prstGeom>
          <a:solidFill>
            <a:schemeClr val="bg1">
              <a:lumMod val="85000"/>
            </a:schemeClr>
          </a:solidFill>
        </p:spPr>
        <p:txBody>
          <a:bodyPr wrap="square" rtlCol="0">
            <a:spAutoFit/>
          </a:bodyPr>
          <a:lstStyle/>
          <a:p>
            <a:r>
              <a:rPr lang="en-US" dirty="0"/>
              <a:t>Four wells are available for this feature set</a:t>
            </a:r>
          </a:p>
          <a:p>
            <a:endParaRPr lang="en-US" dirty="0"/>
          </a:p>
          <a:p>
            <a:r>
              <a:rPr lang="en-US" dirty="0"/>
              <a:t>Well F-5 chosen as a test well because it is closest to the overall class mix</a:t>
            </a:r>
          </a:p>
        </p:txBody>
      </p:sp>
      <p:sp>
        <p:nvSpPr>
          <p:cNvPr id="26" name="Arrow: Down 25">
            <a:extLst>
              <a:ext uri="{FF2B5EF4-FFF2-40B4-BE49-F238E27FC236}">
                <a16:creationId xmlns:a16="http://schemas.microsoft.com/office/drawing/2014/main" id="{6B7D9316-4EF1-5A51-20DC-1EC8856B241E}"/>
              </a:ext>
            </a:extLst>
          </p:cNvPr>
          <p:cNvSpPr/>
          <p:nvPr/>
        </p:nvSpPr>
        <p:spPr>
          <a:xfrm>
            <a:off x="4229100" y="2104900"/>
            <a:ext cx="529936" cy="1822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E8FBD204-34D1-2ED8-A062-54098E1E12C8}"/>
              </a:ext>
            </a:extLst>
          </p:cNvPr>
          <p:cNvSpPr txBox="1"/>
          <p:nvPr/>
        </p:nvSpPr>
        <p:spPr>
          <a:xfrm>
            <a:off x="4157935" y="1857893"/>
            <a:ext cx="1111828" cy="276999"/>
          </a:xfrm>
          <a:prstGeom prst="rect">
            <a:avLst/>
          </a:prstGeom>
          <a:noFill/>
        </p:spPr>
        <p:txBody>
          <a:bodyPr wrap="square" rtlCol="0">
            <a:spAutoFit/>
          </a:bodyPr>
          <a:lstStyle/>
          <a:p>
            <a:r>
              <a:rPr lang="en-US" sz="1200" dirty="0"/>
              <a:t>Test well</a:t>
            </a:r>
          </a:p>
        </p:txBody>
      </p:sp>
    </p:spTree>
    <p:extLst>
      <p:ext uri="{BB962C8B-B14F-4D97-AF65-F5344CB8AC3E}">
        <p14:creationId xmlns:p14="http://schemas.microsoft.com/office/powerpoint/2010/main" val="437894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D5C48-4068-12B0-396B-120EB984E2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1D830B-E50F-5E20-0678-7605ECF9746E}"/>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883A04E0-1BE1-1A15-26F3-27176B25200E}"/>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NPHI, RHOB, DT, PHIF, KLOGH</a:t>
            </a:r>
          </a:p>
        </p:txBody>
      </p:sp>
      <p:pic>
        <p:nvPicPr>
          <p:cNvPr id="5" name="Picture 4">
            <a:extLst>
              <a:ext uri="{FF2B5EF4-FFF2-40B4-BE49-F238E27FC236}">
                <a16:creationId xmlns:a16="http://schemas.microsoft.com/office/drawing/2014/main" id="{57E49759-9C85-06B8-1BA4-739D0BF6DC35}"/>
              </a:ext>
            </a:extLst>
          </p:cNvPr>
          <p:cNvPicPr>
            <a:picLocks noChangeAspect="1"/>
          </p:cNvPicPr>
          <p:nvPr/>
        </p:nvPicPr>
        <p:blipFill>
          <a:blip r:embed="rId3"/>
          <a:stretch>
            <a:fillRect/>
          </a:stretch>
        </p:blipFill>
        <p:spPr>
          <a:xfrm>
            <a:off x="486132" y="1339128"/>
            <a:ext cx="8813731" cy="5371080"/>
          </a:xfrm>
          <a:prstGeom prst="rect">
            <a:avLst/>
          </a:prstGeom>
        </p:spPr>
      </p:pic>
    </p:spTree>
    <p:extLst>
      <p:ext uri="{BB962C8B-B14F-4D97-AF65-F5344CB8AC3E}">
        <p14:creationId xmlns:p14="http://schemas.microsoft.com/office/powerpoint/2010/main" val="484746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74B64-3829-1600-03B2-9D16BB1F4F6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BC250D3-845F-3234-10DB-5D4F8024066E}"/>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E0147779-427D-79A8-AB25-D5EF7B8F9068}"/>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NPHI, RHOB, DT, PHIF, KLOGH</a:t>
            </a:r>
          </a:p>
        </p:txBody>
      </p:sp>
      <p:pic>
        <p:nvPicPr>
          <p:cNvPr id="8" name="Picture 7">
            <a:extLst>
              <a:ext uri="{FF2B5EF4-FFF2-40B4-BE49-F238E27FC236}">
                <a16:creationId xmlns:a16="http://schemas.microsoft.com/office/drawing/2014/main" id="{9340169E-0801-C47D-46AE-88CAE2E94EF9}"/>
              </a:ext>
            </a:extLst>
          </p:cNvPr>
          <p:cNvPicPr>
            <a:picLocks noChangeAspect="1"/>
          </p:cNvPicPr>
          <p:nvPr/>
        </p:nvPicPr>
        <p:blipFill>
          <a:blip r:embed="rId3"/>
          <a:stretch>
            <a:fillRect/>
          </a:stretch>
        </p:blipFill>
        <p:spPr>
          <a:xfrm>
            <a:off x="486133" y="1297458"/>
            <a:ext cx="6039358" cy="5574280"/>
          </a:xfrm>
          <a:prstGeom prst="rect">
            <a:avLst/>
          </a:prstGeom>
        </p:spPr>
      </p:pic>
    </p:spTree>
    <p:extLst>
      <p:ext uri="{BB962C8B-B14F-4D97-AF65-F5344CB8AC3E}">
        <p14:creationId xmlns:p14="http://schemas.microsoft.com/office/powerpoint/2010/main" val="1622879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87FCB4-C949-1489-A5A6-1235397E84EA}"/>
              </a:ext>
            </a:extLst>
          </p:cNvPr>
          <p:cNvSpPr>
            <a:spLocks noGrp="1"/>
          </p:cNvSpPr>
          <p:nvPr>
            <p:ph type="ctrTitle"/>
          </p:nvPr>
        </p:nvSpPr>
        <p:spPr/>
        <p:txBody>
          <a:bodyPr/>
          <a:lstStyle/>
          <a:p>
            <a:r>
              <a:rPr lang="en-US" dirty="0">
                <a:solidFill>
                  <a:schemeClr val="tx1"/>
                </a:solidFill>
                <a:latin typeface="Aptos" panose="020B0004020202020204" pitchFamily="34" charset="0"/>
              </a:rPr>
              <a:t>data</a:t>
            </a:r>
          </a:p>
        </p:txBody>
      </p:sp>
      <p:sp>
        <p:nvSpPr>
          <p:cNvPr id="4" name="Slide Number Placeholder 1">
            <a:extLst>
              <a:ext uri="{FF2B5EF4-FFF2-40B4-BE49-F238E27FC236}">
                <a16:creationId xmlns:a16="http://schemas.microsoft.com/office/drawing/2014/main" id="{85A8DF82-0114-E76C-771C-50AF84E8544C}"/>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5</a:t>
            </a:fld>
            <a:endParaRPr lang="ru-RU" sz="1400" dirty="0">
              <a:solidFill>
                <a:srgbClr val="1B4233"/>
              </a:solidFill>
            </a:endParaRPr>
          </a:p>
        </p:txBody>
      </p:sp>
    </p:spTree>
    <p:extLst>
      <p:ext uri="{BB962C8B-B14F-4D97-AF65-F5344CB8AC3E}">
        <p14:creationId xmlns:p14="http://schemas.microsoft.com/office/powerpoint/2010/main" val="2373419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1E4EC-C7A6-A81B-83D1-CAA7A93092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D4401E-D745-33BF-32AF-FDA4F68B64D8}"/>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E1C0E1CE-8CEA-1DAA-CF84-EFE28AA3D7A4}"/>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NPHI, RHOB, DT</a:t>
            </a:r>
          </a:p>
        </p:txBody>
      </p:sp>
      <p:pic>
        <p:nvPicPr>
          <p:cNvPr id="15" name="Picture 14">
            <a:extLst>
              <a:ext uri="{FF2B5EF4-FFF2-40B4-BE49-F238E27FC236}">
                <a16:creationId xmlns:a16="http://schemas.microsoft.com/office/drawing/2014/main" id="{C4441DA8-8B95-38E4-A024-45915301D2E2}"/>
              </a:ext>
            </a:extLst>
          </p:cNvPr>
          <p:cNvPicPr>
            <a:picLocks noChangeAspect="1"/>
          </p:cNvPicPr>
          <p:nvPr/>
        </p:nvPicPr>
        <p:blipFill>
          <a:blip r:embed="rId3"/>
          <a:stretch>
            <a:fillRect/>
          </a:stretch>
        </p:blipFill>
        <p:spPr>
          <a:xfrm>
            <a:off x="2943771" y="2287194"/>
            <a:ext cx="8891475" cy="4216216"/>
          </a:xfrm>
          <a:prstGeom prst="rect">
            <a:avLst/>
          </a:prstGeom>
        </p:spPr>
      </p:pic>
      <p:sp>
        <p:nvSpPr>
          <p:cNvPr id="16" name="Rectangle 15">
            <a:extLst>
              <a:ext uri="{FF2B5EF4-FFF2-40B4-BE49-F238E27FC236}">
                <a16:creationId xmlns:a16="http://schemas.microsoft.com/office/drawing/2014/main" id="{FA11AF05-E403-5078-CFCD-1ADA947ADF51}"/>
              </a:ext>
            </a:extLst>
          </p:cNvPr>
          <p:cNvSpPr/>
          <p:nvPr/>
        </p:nvSpPr>
        <p:spPr>
          <a:xfrm>
            <a:off x="2943771" y="1527464"/>
            <a:ext cx="2947875"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8DEE06D-1F68-A723-7210-30345EC4A091}"/>
              </a:ext>
            </a:extLst>
          </p:cNvPr>
          <p:cNvSpPr txBox="1"/>
          <p:nvPr/>
        </p:nvSpPr>
        <p:spPr>
          <a:xfrm>
            <a:off x="2943771" y="1516513"/>
            <a:ext cx="2857500" cy="369332"/>
          </a:xfrm>
          <a:prstGeom prst="rect">
            <a:avLst/>
          </a:prstGeom>
          <a:noFill/>
        </p:spPr>
        <p:txBody>
          <a:bodyPr wrap="square" rtlCol="0">
            <a:spAutoFit/>
          </a:bodyPr>
          <a:lstStyle/>
          <a:p>
            <a:r>
              <a:rPr lang="en-US" dirty="0"/>
              <a:t>Available wells</a:t>
            </a:r>
          </a:p>
        </p:txBody>
      </p:sp>
      <p:sp>
        <p:nvSpPr>
          <p:cNvPr id="25" name="TextBox 24">
            <a:extLst>
              <a:ext uri="{FF2B5EF4-FFF2-40B4-BE49-F238E27FC236}">
                <a16:creationId xmlns:a16="http://schemas.microsoft.com/office/drawing/2014/main" id="{EFEB0E9A-08F3-ACF8-93AE-47D436493ABE}"/>
              </a:ext>
            </a:extLst>
          </p:cNvPr>
          <p:cNvSpPr txBox="1"/>
          <p:nvPr/>
        </p:nvSpPr>
        <p:spPr>
          <a:xfrm>
            <a:off x="486133" y="1527464"/>
            <a:ext cx="2257067" cy="2031325"/>
          </a:xfrm>
          <a:prstGeom prst="rect">
            <a:avLst/>
          </a:prstGeom>
          <a:solidFill>
            <a:schemeClr val="bg1">
              <a:lumMod val="85000"/>
            </a:schemeClr>
          </a:solidFill>
        </p:spPr>
        <p:txBody>
          <a:bodyPr wrap="square" rtlCol="0">
            <a:spAutoFit/>
          </a:bodyPr>
          <a:lstStyle/>
          <a:p>
            <a:r>
              <a:rPr lang="en-US" dirty="0"/>
              <a:t>Five wells are available for this feature set</a:t>
            </a:r>
          </a:p>
          <a:p>
            <a:endParaRPr lang="en-US" dirty="0"/>
          </a:p>
          <a:p>
            <a:r>
              <a:rPr lang="en-US" dirty="0"/>
              <a:t>Well F-5 chosen as a test well because it is closest to the overall class mix</a:t>
            </a:r>
          </a:p>
        </p:txBody>
      </p:sp>
      <p:sp>
        <p:nvSpPr>
          <p:cNvPr id="26" name="Arrow: Down 25">
            <a:extLst>
              <a:ext uri="{FF2B5EF4-FFF2-40B4-BE49-F238E27FC236}">
                <a16:creationId xmlns:a16="http://schemas.microsoft.com/office/drawing/2014/main" id="{A0495FE4-4F04-4A78-C080-F732FFC183C9}"/>
              </a:ext>
            </a:extLst>
          </p:cNvPr>
          <p:cNvSpPr/>
          <p:nvPr/>
        </p:nvSpPr>
        <p:spPr>
          <a:xfrm>
            <a:off x="4229100" y="2104900"/>
            <a:ext cx="529936" cy="1822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94484DE-1535-E87F-781C-E901A4CA4179}"/>
              </a:ext>
            </a:extLst>
          </p:cNvPr>
          <p:cNvSpPr txBox="1"/>
          <p:nvPr/>
        </p:nvSpPr>
        <p:spPr>
          <a:xfrm>
            <a:off x="4157935" y="1857893"/>
            <a:ext cx="1111828" cy="276999"/>
          </a:xfrm>
          <a:prstGeom prst="rect">
            <a:avLst/>
          </a:prstGeom>
          <a:noFill/>
        </p:spPr>
        <p:txBody>
          <a:bodyPr wrap="square" rtlCol="0">
            <a:spAutoFit/>
          </a:bodyPr>
          <a:lstStyle/>
          <a:p>
            <a:r>
              <a:rPr lang="en-US" sz="1200" dirty="0"/>
              <a:t>Test well</a:t>
            </a:r>
          </a:p>
        </p:txBody>
      </p:sp>
      <p:sp>
        <p:nvSpPr>
          <p:cNvPr id="4" name="Rectangle 3">
            <a:extLst>
              <a:ext uri="{FF2B5EF4-FFF2-40B4-BE49-F238E27FC236}">
                <a16:creationId xmlns:a16="http://schemas.microsoft.com/office/drawing/2014/main" id="{3FA8E9C2-B2D9-D5C3-1A48-6BB94EB40DF3}"/>
              </a:ext>
            </a:extLst>
          </p:cNvPr>
          <p:cNvSpPr/>
          <p:nvPr/>
        </p:nvSpPr>
        <p:spPr>
          <a:xfrm>
            <a:off x="8676090" y="1527464"/>
            <a:ext cx="572140"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6A9E4E-FDD1-EC80-B02F-266914695487}"/>
              </a:ext>
            </a:extLst>
          </p:cNvPr>
          <p:cNvSpPr txBox="1"/>
          <p:nvPr/>
        </p:nvSpPr>
        <p:spPr>
          <a:xfrm>
            <a:off x="7247340" y="1488561"/>
            <a:ext cx="2857500" cy="369332"/>
          </a:xfrm>
          <a:prstGeom prst="rect">
            <a:avLst/>
          </a:prstGeom>
          <a:noFill/>
        </p:spPr>
        <p:txBody>
          <a:bodyPr wrap="square" rtlCol="0">
            <a:spAutoFit/>
          </a:bodyPr>
          <a:lstStyle/>
          <a:p>
            <a:r>
              <a:rPr lang="en-US" dirty="0"/>
              <a:t>Available wells</a:t>
            </a:r>
          </a:p>
        </p:txBody>
      </p:sp>
    </p:spTree>
    <p:extLst>
      <p:ext uri="{BB962C8B-B14F-4D97-AF65-F5344CB8AC3E}">
        <p14:creationId xmlns:p14="http://schemas.microsoft.com/office/powerpoint/2010/main" val="3328217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968D1-2651-AC9D-B161-DC9558B750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C24D8A-2B57-B34A-FC53-A900605DFF1C}"/>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05863D79-DA80-5FF2-3691-1172295FABCF}"/>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NPHI, RHOB, DT</a:t>
            </a:r>
          </a:p>
        </p:txBody>
      </p:sp>
      <p:pic>
        <p:nvPicPr>
          <p:cNvPr id="7" name="Picture 6">
            <a:extLst>
              <a:ext uri="{FF2B5EF4-FFF2-40B4-BE49-F238E27FC236}">
                <a16:creationId xmlns:a16="http://schemas.microsoft.com/office/drawing/2014/main" id="{CC1EDB79-CDA8-58CE-2A2C-593F8472504B}"/>
              </a:ext>
            </a:extLst>
          </p:cNvPr>
          <p:cNvPicPr>
            <a:picLocks noChangeAspect="1"/>
          </p:cNvPicPr>
          <p:nvPr/>
        </p:nvPicPr>
        <p:blipFill>
          <a:blip r:embed="rId3"/>
          <a:stretch>
            <a:fillRect/>
          </a:stretch>
        </p:blipFill>
        <p:spPr>
          <a:xfrm>
            <a:off x="300408" y="1331622"/>
            <a:ext cx="8614992" cy="5459269"/>
          </a:xfrm>
          <a:prstGeom prst="rect">
            <a:avLst/>
          </a:prstGeom>
        </p:spPr>
      </p:pic>
    </p:spTree>
    <p:extLst>
      <p:ext uri="{BB962C8B-B14F-4D97-AF65-F5344CB8AC3E}">
        <p14:creationId xmlns:p14="http://schemas.microsoft.com/office/powerpoint/2010/main" val="1589113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D8BE-0D7C-2498-7620-BC67E41158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A5CBBA-6442-E3D6-3467-38A38DA2617C}"/>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2646AB71-26CA-8BB3-A06D-86F99741A2B6}"/>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NPHI, RHOB, DT</a:t>
            </a:r>
          </a:p>
        </p:txBody>
      </p:sp>
      <p:pic>
        <p:nvPicPr>
          <p:cNvPr id="10" name="Picture 9">
            <a:extLst>
              <a:ext uri="{FF2B5EF4-FFF2-40B4-BE49-F238E27FC236}">
                <a16:creationId xmlns:a16="http://schemas.microsoft.com/office/drawing/2014/main" id="{9CF00886-B1A8-78C6-88CC-95F6AB6FB9D6}"/>
              </a:ext>
            </a:extLst>
          </p:cNvPr>
          <p:cNvPicPr>
            <a:picLocks noChangeAspect="1"/>
          </p:cNvPicPr>
          <p:nvPr/>
        </p:nvPicPr>
        <p:blipFill>
          <a:blip r:embed="rId3"/>
          <a:stretch>
            <a:fillRect/>
          </a:stretch>
        </p:blipFill>
        <p:spPr>
          <a:xfrm>
            <a:off x="590042" y="1331622"/>
            <a:ext cx="5810758" cy="5375111"/>
          </a:xfrm>
          <a:prstGeom prst="rect">
            <a:avLst/>
          </a:prstGeom>
        </p:spPr>
      </p:pic>
    </p:spTree>
    <p:extLst>
      <p:ext uri="{BB962C8B-B14F-4D97-AF65-F5344CB8AC3E}">
        <p14:creationId xmlns:p14="http://schemas.microsoft.com/office/powerpoint/2010/main" val="2446353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AAF6D-8EE0-0149-84C7-20C78AEB88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050D87-4430-D49E-EEEB-433D1467D88C}"/>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2ACF43EA-2A2E-2D71-E4A4-979CC2309971}"/>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NPHI, RHOB, DT</a:t>
            </a:r>
          </a:p>
        </p:txBody>
      </p:sp>
      <p:pic>
        <p:nvPicPr>
          <p:cNvPr id="5" name="Picture 4">
            <a:extLst>
              <a:ext uri="{FF2B5EF4-FFF2-40B4-BE49-F238E27FC236}">
                <a16:creationId xmlns:a16="http://schemas.microsoft.com/office/drawing/2014/main" id="{609003B6-3DD6-E8CE-AFBB-8E98C9E8F497}"/>
              </a:ext>
            </a:extLst>
          </p:cNvPr>
          <p:cNvPicPr>
            <a:picLocks noChangeAspect="1"/>
          </p:cNvPicPr>
          <p:nvPr/>
        </p:nvPicPr>
        <p:blipFill>
          <a:blip r:embed="rId3"/>
          <a:stretch>
            <a:fillRect/>
          </a:stretch>
        </p:blipFill>
        <p:spPr>
          <a:xfrm>
            <a:off x="322118" y="1435728"/>
            <a:ext cx="9881755" cy="5252408"/>
          </a:xfrm>
          <a:prstGeom prst="rect">
            <a:avLst/>
          </a:prstGeom>
        </p:spPr>
      </p:pic>
    </p:spTree>
    <p:extLst>
      <p:ext uri="{BB962C8B-B14F-4D97-AF65-F5344CB8AC3E}">
        <p14:creationId xmlns:p14="http://schemas.microsoft.com/office/powerpoint/2010/main" val="21574262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ACB5F-18B1-6C38-8C28-374817E259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6F0421C-8AE1-A940-918A-F84CE49CEEFE}"/>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824296E0-C4E7-D292-E75D-039800F35BED}"/>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DT</a:t>
            </a:r>
          </a:p>
        </p:txBody>
      </p:sp>
      <p:pic>
        <p:nvPicPr>
          <p:cNvPr id="15" name="Picture 14">
            <a:extLst>
              <a:ext uri="{FF2B5EF4-FFF2-40B4-BE49-F238E27FC236}">
                <a16:creationId xmlns:a16="http://schemas.microsoft.com/office/drawing/2014/main" id="{EB48F92E-0F92-091A-D428-B2538F938A53}"/>
              </a:ext>
            </a:extLst>
          </p:cNvPr>
          <p:cNvPicPr>
            <a:picLocks noChangeAspect="1"/>
          </p:cNvPicPr>
          <p:nvPr/>
        </p:nvPicPr>
        <p:blipFill>
          <a:blip r:embed="rId3"/>
          <a:stretch>
            <a:fillRect/>
          </a:stretch>
        </p:blipFill>
        <p:spPr>
          <a:xfrm>
            <a:off x="2943771" y="2287194"/>
            <a:ext cx="8891475" cy="4216216"/>
          </a:xfrm>
          <a:prstGeom prst="rect">
            <a:avLst/>
          </a:prstGeom>
        </p:spPr>
      </p:pic>
      <p:sp>
        <p:nvSpPr>
          <p:cNvPr id="16" name="Rectangle 15">
            <a:extLst>
              <a:ext uri="{FF2B5EF4-FFF2-40B4-BE49-F238E27FC236}">
                <a16:creationId xmlns:a16="http://schemas.microsoft.com/office/drawing/2014/main" id="{D78387E9-4F8D-657F-4F02-F5968B1AEAAF}"/>
              </a:ext>
            </a:extLst>
          </p:cNvPr>
          <p:cNvSpPr/>
          <p:nvPr/>
        </p:nvSpPr>
        <p:spPr>
          <a:xfrm>
            <a:off x="2943771" y="1527464"/>
            <a:ext cx="2947875"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9D20BE-AD26-50DF-80EC-5E601868F492}"/>
              </a:ext>
            </a:extLst>
          </p:cNvPr>
          <p:cNvSpPr txBox="1"/>
          <p:nvPr/>
        </p:nvSpPr>
        <p:spPr>
          <a:xfrm>
            <a:off x="2943771" y="1516513"/>
            <a:ext cx="2857500" cy="369332"/>
          </a:xfrm>
          <a:prstGeom prst="rect">
            <a:avLst/>
          </a:prstGeom>
          <a:noFill/>
        </p:spPr>
        <p:txBody>
          <a:bodyPr wrap="square" rtlCol="0">
            <a:spAutoFit/>
          </a:bodyPr>
          <a:lstStyle/>
          <a:p>
            <a:r>
              <a:rPr lang="en-US" dirty="0"/>
              <a:t>Available wells</a:t>
            </a:r>
          </a:p>
        </p:txBody>
      </p:sp>
      <p:sp>
        <p:nvSpPr>
          <p:cNvPr id="25" name="TextBox 24">
            <a:extLst>
              <a:ext uri="{FF2B5EF4-FFF2-40B4-BE49-F238E27FC236}">
                <a16:creationId xmlns:a16="http://schemas.microsoft.com/office/drawing/2014/main" id="{6A0B0B43-60FC-FA90-390E-435E123B588A}"/>
              </a:ext>
            </a:extLst>
          </p:cNvPr>
          <p:cNvSpPr txBox="1"/>
          <p:nvPr/>
        </p:nvSpPr>
        <p:spPr>
          <a:xfrm>
            <a:off x="486133" y="1527464"/>
            <a:ext cx="2257067" cy="2031325"/>
          </a:xfrm>
          <a:prstGeom prst="rect">
            <a:avLst/>
          </a:prstGeom>
          <a:solidFill>
            <a:schemeClr val="bg1">
              <a:lumMod val="85000"/>
            </a:schemeClr>
          </a:solidFill>
        </p:spPr>
        <p:txBody>
          <a:bodyPr wrap="square" rtlCol="0">
            <a:spAutoFit/>
          </a:bodyPr>
          <a:lstStyle/>
          <a:p>
            <a:r>
              <a:rPr lang="en-US" dirty="0"/>
              <a:t>Five wells are available for this feature set</a:t>
            </a:r>
          </a:p>
          <a:p>
            <a:endParaRPr lang="en-US" dirty="0"/>
          </a:p>
          <a:p>
            <a:r>
              <a:rPr lang="en-US" dirty="0"/>
              <a:t>Well F-5 chosen as a test well because it is closest to the overall class mix</a:t>
            </a:r>
          </a:p>
        </p:txBody>
      </p:sp>
      <p:sp>
        <p:nvSpPr>
          <p:cNvPr id="26" name="Arrow: Down 25">
            <a:extLst>
              <a:ext uri="{FF2B5EF4-FFF2-40B4-BE49-F238E27FC236}">
                <a16:creationId xmlns:a16="http://schemas.microsoft.com/office/drawing/2014/main" id="{E356F61D-ADD7-FE07-3B51-12DA9ED62FCC}"/>
              </a:ext>
            </a:extLst>
          </p:cNvPr>
          <p:cNvSpPr/>
          <p:nvPr/>
        </p:nvSpPr>
        <p:spPr>
          <a:xfrm>
            <a:off x="4229100" y="2104900"/>
            <a:ext cx="529936" cy="1822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575C8E4-923E-CC63-7684-BD42EA003F35}"/>
              </a:ext>
            </a:extLst>
          </p:cNvPr>
          <p:cNvSpPr txBox="1"/>
          <p:nvPr/>
        </p:nvSpPr>
        <p:spPr>
          <a:xfrm>
            <a:off x="4157935" y="1857893"/>
            <a:ext cx="1111828" cy="276999"/>
          </a:xfrm>
          <a:prstGeom prst="rect">
            <a:avLst/>
          </a:prstGeom>
          <a:noFill/>
        </p:spPr>
        <p:txBody>
          <a:bodyPr wrap="square" rtlCol="0">
            <a:spAutoFit/>
          </a:bodyPr>
          <a:lstStyle/>
          <a:p>
            <a:r>
              <a:rPr lang="en-US" sz="1200" dirty="0"/>
              <a:t>Test well</a:t>
            </a:r>
          </a:p>
        </p:txBody>
      </p:sp>
      <p:sp>
        <p:nvSpPr>
          <p:cNvPr id="4" name="Rectangle 3">
            <a:extLst>
              <a:ext uri="{FF2B5EF4-FFF2-40B4-BE49-F238E27FC236}">
                <a16:creationId xmlns:a16="http://schemas.microsoft.com/office/drawing/2014/main" id="{B038FAE5-86F1-6265-E1F1-4865D0968502}"/>
              </a:ext>
            </a:extLst>
          </p:cNvPr>
          <p:cNvSpPr/>
          <p:nvPr/>
        </p:nvSpPr>
        <p:spPr>
          <a:xfrm>
            <a:off x="7013545" y="1527464"/>
            <a:ext cx="572140"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056CA5-E526-D570-B9C2-19E333904F19}"/>
              </a:ext>
            </a:extLst>
          </p:cNvPr>
          <p:cNvSpPr txBox="1"/>
          <p:nvPr/>
        </p:nvSpPr>
        <p:spPr>
          <a:xfrm>
            <a:off x="7585685" y="1514141"/>
            <a:ext cx="2857500" cy="369332"/>
          </a:xfrm>
          <a:prstGeom prst="rect">
            <a:avLst/>
          </a:prstGeom>
          <a:noFill/>
        </p:spPr>
        <p:txBody>
          <a:bodyPr wrap="square" rtlCol="0">
            <a:spAutoFit/>
          </a:bodyPr>
          <a:lstStyle/>
          <a:p>
            <a:r>
              <a:rPr lang="en-US" dirty="0"/>
              <a:t>Available wells</a:t>
            </a:r>
          </a:p>
        </p:txBody>
      </p:sp>
    </p:spTree>
    <p:extLst>
      <p:ext uri="{BB962C8B-B14F-4D97-AF65-F5344CB8AC3E}">
        <p14:creationId xmlns:p14="http://schemas.microsoft.com/office/powerpoint/2010/main" val="4263330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1FB5E-7FF1-F20D-33FD-52E4C281EC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540F798-2573-48E4-2A5B-8319925E8CDD}"/>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F6EA392C-EF10-DB29-ABC9-33A005546B35}"/>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DT</a:t>
            </a:r>
          </a:p>
        </p:txBody>
      </p:sp>
      <p:pic>
        <p:nvPicPr>
          <p:cNvPr id="7" name="Picture 6">
            <a:extLst>
              <a:ext uri="{FF2B5EF4-FFF2-40B4-BE49-F238E27FC236}">
                <a16:creationId xmlns:a16="http://schemas.microsoft.com/office/drawing/2014/main" id="{B943ABBD-BFF2-96C0-E6D6-4BA8B874D21C}"/>
              </a:ext>
            </a:extLst>
          </p:cNvPr>
          <p:cNvPicPr>
            <a:picLocks noChangeAspect="1"/>
          </p:cNvPicPr>
          <p:nvPr/>
        </p:nvPicPr>
        <p:blipFill>
          <a:blip r:embed="rId3"/>
          <a:stretch>
            <a:fillRect/>
          </a:stretch>
        </p:blipFill>
        <p:spPr>
          <a:xfrm>
            <a:off x="391391" y="1297458"/>
            <a:ext cx="8544791" cy="5441197"/>
          </a:xfrm>
          <a:prstGeom prst="rect">
            <a:avLst/>
          </a:prstGeom>
        </p:spPr>
      </p:pic>
    </p:spTree>
    <p:extLst>
      <p:ext uri="{BB962C8B-B14F-4D97-AF65-F5344CB8AC3E}">
        <p14:creationId xmlns:p14="http://schemas.microsoft.com/office/powerpoint/2010/main" val="781339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D9B6F-365A-51C8-787F-D6B94F2FDD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7B5BC5-0B69-62D6-5E40-0B8848F95770}"/>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3F13E660-D41D-0155-F041-9EC00BAEAF48}"/>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DT</a:t>
            </a:r>
          </a:p>
        </p:txBody>
      </p:sp>
      <p:pic>
        <p:nvPicPr>
          <p:cNvPr id="5" name="Picture 4">
            <a:extLst>
              <a:ext uri="{FF2B5EF4-FFF2-40B4-BE49-F238E27FC236}">
                <a16:creationId xmlns:a16="http://schemas.microsoft.com/office/drawing/2014/main" id="{9608A981-7FE4-666C-AD31-2EA2CF4A9B7C}"/>
              </a:ext>
            </a:extLst>
          </p:cNvPr>
          <p:cNvPicPr>
            <a:picLocks noChangeAspect="1"/>
          </p:cNvPicPr>
          <p:nvPr/>
        </p:nvPicPr>
        <p:blipFill>
          <a:blip r:embed="rId3"/>
          <a:stretch>
            <a:fillRect/>
          </a:stretch>
        </p:blipFill>
        <p:spPr>
          <a:xfrm>
            <a:off x="481445" y="1297458"/>
            <a:ext cx="5908964" cy="5474386"/>
          </a:xfrm>
          <a:prstGeom prst="rect">
            <a:avLst/>
          </a:prstGeom>
        </p:spPr>
      </p:pic>
    </p:spTree>
    <p:extLst>
      <p:ext uri="{BB962C8B-B14F-4D97-AF65-F5344CB8AC3E}">
        <p14:creationId xmlns:p14="http://schemas.microsoft.com/office/powerpoint/2010/main" val="914080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3827E-0C01-CA0B-DCEC-65A234C0CA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8FD0AAA-5AFB-A6A6-D378-B371F1A92DDD}"/>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F8E78FD1-A29C-ED3A-EE03-531A8F2D4AE1}"/>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SW, KLOGH</a:t>
            </a:r>
          </a:p>
        </p:txBody>
      </p:sp>
      <p:pic>
        <p:nvPicPr>
          <p:cNvPr id="15" name="Picture 14">
            <a:extLst>
              <a:ext uri="{FF2B5EF4-FFF2-40B4-BE49-F238E27FC236}">
                <a16:creationId xmlns:a16="http://schemas.microsoft.com/office/drawing/2014/main" id="{A0BE3068-C01C-60FA-9ADE-DC5574079FDB}"/>
              </a:ext>
            </a:extLst>
          </p:cNvPr>
          <p:cNvPicPr>
            <a:picLocks noChangeAspect="1"/>
          </p:cNvPicPr>
          <p:nvPr/>
        </p:nvPicPr>
        <p:blipFill>
          <a:blip r:embed="rId3"/>
          <a:stretch>
            <a:fillRect/>
          </a:stretch>
        </p:blipFill>
        <p:spPr>
          <a:xfrm>
            <a:off x="2943771" y="2287194"/>
            <a:ext cx="8891475" cy="4216216"/>
          </a:xfrm>
          <a:prstGeom prst="rect">
            <a:avLst/>
          </a:prstGeom>
        </p:spPr>
      </p:pic>
      <p:sp>
        <p:nvSpPr>
          <p:cNvPr id="16" name="Rectangle 15">
            <a:extLst>
              <a:ext uri="{FF2B5EF4-FFF2-40B4-BE49-F238E27FC236}">
                <a16:creationId xmlns:a16="http://schemas.microsoft.com/office/drawing/2014/main" id="{701013DC-B197-1AA5-EB23-C075EB142DCC}"/>
              </a:ext>
            </a:extLst>
          </p:cNvPr>
          <p:cNvSpPr/>
          <p:nvPr/>
        </p:nvSpPr>
        <p:spPr>
          <a:xfrm>
            <a:off x="2964553" y="1527464"/>
            <a:ext cx="3467105"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3C9C48-77E6-35D8-C415-505E42ED33AD}"/>
              </a:ext>
            </a:extLst>
          </p:cNvPr>
          <p:cNvSpPr txBox="1"/>
          <p:nvPr/>
        </p:nvSpPr>
        <p:spPr>
          <a:xfrm>
            <a:off x="2943771" y="1516513"/>
            <a:ext cx="2857500" cy="369332"/>
          </a:xfrm>
          <a:prstGeom prst="rect">
            <a:avLst/>
          </a:prstGeom>
          <a:noFill/>
        </p:spPr>
        <p:txBody>
          <a:bodyPr wrap="square" rtlCol="0">
            <a:spAutoFit/>
          </a:bodyPr>
          <a:lstStyle/>
          <a:p>
            <a:r>
              <a:rPr lang="en-US" dirty="0"/>
              <a:t>Available wells</a:t>
            </a:r>
          </a:p>
        </p:txBody>
      </p:sp>
      <p:sp>
        <p:nvSpPr>
          <p:cNvPr id="25" name="TextBox 24">
            <a:extLst>
              <a:ext uri="{FF2B5EF4-FFF2-40B4-BE49-F238E27FC236}">
                <a16:creationId xmlns:a16="http://schemas.microsoft.com/office/drawing/2014/main" id="{3BFF5CC3-2B9E-5F8E-DD16-91812161A6D9}"/>
              </a:ext>
            </a:extLst>
          </p:cNvPr>
          <p:cNvSpPr txBox="1"/>
          <p:nvPr/>
        </p:nvSpPr>
        <p:spPr>
          <a:xfrm>
            <a:off x="486133" y="1527464"/>
            <a:ext cx="2257067" cy="2585323"/>
          </a:xfrm>
          <a:prstGeom prst="rect">
            <a:avLst/>
          </a:prstGeom>
          <a:solidFill>
            <a:schemeClr val="bg1">
              <a:lumMod val="85000"/>
            </a:schemeClr>
          </a:solidFill>
        </p:spPr>
        <p:txBody>
          <a:bodyPr wrap="square" rtlCol="0">
            <a:spAutoFit/>
          </a:bodyPr>
          <a:lstStyle/>
          <a:p>
            <a:r>
              <a:rPr lang="en-US" dirty="0"/>
              <a:t>Five wells are available for this feature set</a:t>
            </a:r>
          </a:p>
          <a:p>
            <a:endParaRPr lang="en-US" dirty="0"/>
          </a:p>
          <a:p>
            <a:r>
              <a:rPr lang="en-US" dirty="0"/>
              <a:t>Well F-5 chosen as a test well because it is closest to the overall class mix (and a recorded problem with log distribution of F-12)</a:t>
            </a:r>
          </a:p>
        </p:txBody>
      </p:sp>
      <p:sp>
        <p:nvSpPr>
          <p:cNvPr id="26" name="Arrow: Down 25">
            <a:extLst>
              <a:ext uri="{FF2B5EF4-FFF2-40B4-BE49-F238E27FC236}">
                <a16:creationId xmlns:a16="http://schemas.microsoft.com/office/drawing/2014/main" id="{AB0CEE37-3810-2F7E-5DD1-046B6BF8F4E6}"/>
              </a:ext>
            </a:extLst>
          </p:cNvPr>
          <p:cNvSpPr/>
          <p:nvPr/>
        </p:nvSpPr>
        <p:spPr>
          <a:xfrm>
            <a:off x="4209890" y="2130480"/>
            <a:ext cx="529936" cy="1822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A4CAD4D0-A0C3-69E9-1C9A-AB64B37EDE21}"/>
              </a:ext>
            </a:extLst>
          </p:cNvPr>
          <p:cNvSpPr txBox="1"/>
          <p:nvPr/>
        </p:nvSpPr>
        <p:spPr>
          <a:xfrm>
            <a:off x="4138725" y="1883473"/>
            <a:ext cx="1111828" cy="276999"/>
          </a:xfrm>
          <a:prstGeom prst="rect">
            <a:avLst/>
          </a:prstGeom>
          <a:noFill/>
        </p:spPr>
        <p:txBody>
          <a:bodyPr wrap="square" rtlCol="0">
            <a:spAutoFit/>
          </a:bodyPr>
          <a:lstStyle/>
          <a:p>
            <a:r>
              <a:rPr lang="en-US" sz="1200" dirty="0"/>
              <a:t>Test well</a:t>
            </a:r>
          </a:p>
        </p:txBody>
      </p:sp>
    </p:spTree>
    <p:extLst>
      <p:ext uri="{BB962C8B-B14F-4D97-AF65-F5344CB8AC3E}">
        <p14:creationId xmlns:p14="http://schemas.microsoft.com/office/powerpoint/2010/main" val="383373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E19A1-51AC-21B7-A2A0-E605C3CF5C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881F15-52B0-175F-8569-3E485F034899}"/>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8AA88C9B-8DBE-CD35-A61A-716DE90610CB}"/>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SW, KLOGH</a:t>
            </a:r>
          </a:p>
        </p:txBody>
      </p:sp>
      <p:pic>
        <p:nvPicPr>
          <p:cNvPr id="9" name="Picture 8">
            <a:extLst>
              <a:ext uri="{FF2B5EF4-FFF2-40B4-BE49-F238E27FC236}">
                <a16:creationId xmlns:a16="http://schemas.microsoft.com/office/drawing/2014/main" id="{B682D91A-DC81-BE72-701F-C8FDA7E9AB28}"/>
              </a:ext>
            </a:extLst>
          </p:cNvPr>
          <p:cNvPicPr>
            <a:picLocks noChangeAspect="1"/>
          </p:cNvPicPr>
          <p:nvPr/>
        </p:nvPicPr>
        <p:blipFill>
          <a:blip r:embed="rId3"/>
          <a:stretch>
            <a:fillRect/>
          </a:stretch>
        </p:blipFill>
        <p:spPr>
          <a:xfrm>
            <a:off x="486133" y="1331622"/>
            <a:ext cx="8833718" cy="5409373"/>
          </a:xfrm>
          <a:prstGeom prst="rect">
            <a:avLst/>
          </a:prstGeom>
        </p:spPr>
      </p:pic>
    </p:spTree>
    <p:extLst>
      <p:ext uri="{BB962C8B-B14F-4D97-AF65-F5344CB8AC3E}">
        <p14:creationId xmlns:p14="http://schemas.microsoft.com/office/powerpoint/2010/main" val="37071704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0189C-C63A-0AD3-F8F9-81C49BFF92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05C2FA-EA1E-752C-7FF3-D9667DA675F8}"/>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5159CFC9-3F6E-6579-41DE-C7AFA234D85F}"/>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SW, KLOGH</a:t>
            </a:r>
          </a:p>
        </p:txBody>
      </p:sp>
      <p:pic>
        <p:nvPicPr>
          <p:cNvPr id="8" name="Picture 7">
            <a:extLst>
              <a:ext uri="{FF2B5EF4-FFF2-40B4-BE49-F238E27FC236}">
                <a16:creationId xmlns:a16="http://schemas.microsoft.com/office/drawing/2014/main" id="{671574D4-6A27-103A-6FEE-E9A380906FCE}"/>
              </a:ext>
            </a:extLst>
          </p:cNvPr>
          <p:cNvPicPr>
            <a:picLocks noChangeAspect="1"/>
          </p:cNvPicPr>
          <p:nvPr/>
        </p:nvPicPr>
        <p:blipFill>
          <a:blip r:embed="rId3"/>
          <a:stretch>
            <a:fillRect/>
          </a:stretch>
        </p:blipFill>
        <p:spPr>
          <a:xfrm>
            <a:off x="380028" y="1443635"/>
            <a:ext cx="5715972" cy="5267537"/>
          </a:xfrm>
          <a:prstGeom prst="rect">
            <a:avLst/>
          </a:prstGeom>
        </p:spPr>
      </p:pic>
    </p:spTree>
    <p:extLst>
      <p:ext uri="{BB962C8B-B14F-4D97-AF65-F5344CB8AC3E}">
        <p14:creationId xmlns:p14="http://schemas.microsoft.com/office/powerpoint/2010/main" val="193512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DBB1D-E2A9-35F5-CB3F-52C771ED9050}"/>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684245B7-C993-EB47-D551-5D0D21421FD2}"/>
              </a:ext>
            </a:extLst>
          </p:cNvPr>
          <p:cNvPicPr>
            <a:picLocks noChangeAspect="1"/>
          </p:cNvPicPr>
          <p:nvPr/>
        </p:nvPicPr>
        <p:blipFill>
          <a:blip r:embed="rId3"/>
          <a:stretch>
            <a:fillRect/>
          </a:stretch>
        </p:blipFill>
        <p:spPr>
          <a:xfrm>
            <a:off x="5867400" y="2771775"/>
            <a:ext cx="5486400" cy="4086225"/>
          </a:xfrm>
          <a:prstGeom prst="rect">
            <a:avLst/>
          </a:prstGeom>
        </p:spPr>
      </p:pic>
      <p:sp>
        <p:nvSpPr>
          <p:cNvPr id="29" name="Flowchart: Process 28">
            <a:extLst>
              <a:ext uri="{FF2B5EF4-FFF2-40B4-BE49-F238E27FC236}">
                <a16:creationId xmlns:a16="http://schemas.microsoft.com/office/drawing/2014/main" id="{9A1F0CBB-47EB-D11B-3116-80FC6F6E16A6}"/>
              </a:ext>
            </a:extLst>
          </p:cNvPr>
          <p:cNvSpPr/>
          <p:nvPr/>
        </p:nvSpPr>
        <p:spPr>
          <a:xfrm>
            <a:off x="11092493" y="6295126"/>
            <a:ext cx="270831" cy="350149"/>
          </a:xfrm>
          <a:prstGeom prst="flowChartProces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18480E-41E9-E36A-8065-DA6D2C2F69CE}"/>
              </a:ext>
            </a:extLst>
          </p:cNvPr>
          <p:cNvSpPr>
            <a:spLocks noGrp="1"/>
          </p:cNvSpPr>
          <p:nvPr>
            <p:ph type="ctrTitle"/>
          </p:nvPr>
        </p:nvSpPr>
        <p:spPr/>
        <p:txBody>
          <a:bodyPr/>
          <a:lstStyle/>
          <a:p>
            <a:r>
              <a:rPr lang="en-GB" dirty="0">
                <a:solidFill>
                  <a:schemeClr val="tx1"/>
                </a:solidFill>
                <a:latin typeface="Aptos Display" panose="020B0004020202020204" pitchFamily="34" charset="0"/>
              </a:rPr>
              <a:t>Data is sparse</a:t>
            </a:r>
          </a:p>
        </p:txBody>
      </p:sp>
      <p:sp>
        <p:nvSpPr>
          <p:cNvPr id="5" name="Rectangle 4">
            <a:extLst>
              <a:ext uri="{FF2B5EF4-FFF2-40B4-BE49-F238E27FC236}">
                <a16:creationId xmlns:a16="http://schemas.microsoft.com/office/drawing/2014/main" id="{88790ADA-85AF-F4F2-72F8-8B416FED6729}"/>
              </a:ext>
            </a:extLst>
          </p:cNvPr>
          <p:cNvSpPr/>
          <p:nvPr/>
        </p:nvSpPr>
        <p:spPr>
          <a:xfrm>
            <a:off x="486132" y="1049480"/>
            <a:ext cx="10867667" cy="160413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US" sz="2000" dirty="0">
                <a:solidFill>
                  <a:schemeClr val="tx1"/>
                </a:solidFill>
                <a:latin typeface="Aptos Display" panose="020B0004020202020204" pitchFamily="34" charset="0"/>
              </a:rPr>
              <a:t>Across Volve field wells (Equinor public data set) log coverage is heterogeneous, some curves are missing or partial, core control is scarce.</a:t>
            </a:r>
          </a:p>
          <a:p>
            <a:pPr lvl="0"/>
            <a:r>
              <a:rPr lang="en-US" sz="2000" dirty="0">
                <a:solidFill>
                  <a:schemeClr val="tx1"/>
                </a:solidFill>
                <a:latin typeface="Aptos Display" panose="020B0004020202020204" pitchFamily="34" charset="0"/>
              </a:rPr>
              <a:t>This uneven coverage produces ambiguous labels and </a:t>
            </a:r>
            <a:r>
              <a:rPr lang="en-US" sz="2000" b="1" dirty="0">
                <a:solidFill>
                  <a:schemeClr val="tx1"/>
                </a:solidFill>
                <a:latin typeface="Aptos Display" panose="020B0004020202020204" pitchFamily="34" charset="0"/>
              </a:rPr>
              <a:t>uncertainty that originates in the data</a:t>
            </a:r>
          </a:p>
        </p:txBody>
      </p:sp>
      <p:pic>
        <p:nvPicPr>
          <p:cNvPr id="22" name="Picture 21">
            <a:extLst>
              <a:ext uri="{FF2B5EF4-FFF2-40B4-BE49-F238E27FC236}">
                <a16:creationId xmlns:a16="http://schemas.microsoft.com/office/drawing/2014/main" id="{D5439404-E96E-CF49-B317-2D3BF0ABBA40}"/>
              </a:ext>
            </a:extLst>
          </p:cNvPr>
          <p:cNvPicPr>
            <a:picLocks noChangeAspect="1"/>
          </p:cNvPicPr>
          <p:nvPr/>
        </p:nvPicPr>
        <p:blipFill>
          <a:blip r:embed="rId4"/>
          <a:stretch>
            <a:fillRect/>
          </a:stretch>
        </p:blipFill>
        <p:spPr>
          <a:xfrm>
            <a:off x="7785566" y="6067424"/>
            <a:ext cx="2752725" cy="304800"/>
          </a:xfrm>
          <a:prstGeom prst="rect">
            <a:avLst/>
          </a:prstGeom>
        </p:spPr>
      </p:pic>
      <p:pic>
        <p:nvPicPr>
          <p:cNvPr id="24" name="Picture 23">
            <a:extLst>
              <a:ext uri="{FF2B5EF4-FFF2-40B4-BE49-F238E27FC236}">
                <a16:creationId xmlns:a16="http://schemas.microsoft.com/office/drawing/2014/main" id="{9A857F37-7C03-F888-10A6-B26589FD8417}"/>
              </a:ext>
            </a:extLst>
          </p:cNvPr>
          <p:cNvPicPr>
            <a:picLocks noChangeAspect="1"/>
          </p:cNvPicPr>
          <p:nvPr/>
        </p:nvPicPr>
        <p:blipFill>
          <a:blip r:embed="rId5"/>
          <a:stretch>
            <a:fillRect/>
          </a:stretch>
        </p:blipFill>
        <p:spPr>
          <a:xfrm>
            <a:off x="10725682" y="5794375"/>
            <a:ext cx="390525" cy="561975"/>
          </a:xfrm>
          <a:prstGeom prst="rect">
            <a:avLst/>
          </a:prstGeom>
        </p:spPr>
      </p:pic>
      <p:pic>
        <p:nvPicPr>
          <p:cNvPr id="26" name="Picture 25">
            <a:extLst>
              <a:ext uri="{FF2B5EF4-FFF2-40B4-BE49-F238E27FC236}">
                <a16:creationId xmlns:a16="http://schemas.microsoft.com/office/drawing/2014/main" id="{6A1BE260-EC5A-3ACC-239F-5E313A0512BE}"/>
              </a:ext>
            </a:extLst>
          </p:cNvPr>
          <p:cNvPicPr>
            <a:picLocks noChangeAspect="1"/>
          </p:cNvPicPr>
          <p:nvPr/>
        </p:nvPicPr>
        <p:blipFill>
          <a:blip r:embed="rId6"/>
          <a:stretch>
            <a:fillRect/>
          </a:stretch>
        </p:blipFill>
        <p:spPr>
          <a:xfrm>
            <a:off x="466725" y="2771775"/>
            <a:ext cx="5629275" cy="4067175"/>
          </a:xfrm>
          <a:prstGeom prst="rect">
            <a:avLst/>
          </a:prstGeom>
        </p:spPr>
      </p:pic>
      <p:sp>
        <p:nvSpPr>
          <p:cNvPr id="27" name="Flowchart: Process 26">
            <a:extLst>
              <a:ext uri="{FF2B5EF4-FFF2-40B4-BE49-F238E27FC236}">
                <a16:creationId xmlns:a16="http://schemas.microsoft.com/office/drawing/2014/main" id="{9EB64F51-018F-5DA4-E880-1FA06313254A}"/>
              </a:ext>
            </a:extLst>
          </p:cNvPr>
          <p:cNvSpPr/>
          <p:nvPr/>
        </p:nvSpPr>
        <p:spPr>
          <a:xfrm>
            <a:off x="486132" y="2752726"/>
            <a:ext cx="5381268" cy="194870"/>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Display" panose="020B0004020202020204" pitchFamily="34" charset="0"/>
              </a:rPr>
              <a:t>Logs</a:t>
            </a:r>
          </a:p>
        </p:txBody>
      </p:sp>
      <p:sp>
        <p:nvSpPr>
          <p:cNvPr id="28" name="Flowchart: Process 27">
            <a:extLst>
              <a:ext uri="{FF2B5EF4-FFF2-40B4-BE49-F238E27FC236}">
                <a16:creationId xmlns:a16="http://schemas.microsoft.com/office/drawing/2014/main" id="{82AEAD1E-7AEA-673E-CE25-DB691D0EF74A}"/>
              </a:ext>
            </a:extLst>
          </p:cNvPr>
          <p:cNvSpPr/>
          <p:nvPr/>
        </p:nvSpPr>
        <p:spPr>
          <a:xfrm>
            <a:off x="5972531" y="2752726"/>
            <a:ext cx="5381268" cy="194870"/>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Display" panose="020B0004020202020204" pitchFamily="34" charset="0"/>
              </a:rPr>
              <a:t>Depositional facies</a:t>
            </a:r>
          </a:p>
        </p:txBody>
      </p:sp>
      <p:sp>
        <p:nvSpPr>
          <p:cNvPr id="8" name="Slide Number Placeholder 1">
            <a:extLst>
              <a:ext uri="{FF2B5EF4-FFF2-40B4-BE49-F238E27FC236}">
                <a16:creationId xmlns:a16="http://schemas.microsoft.com/office/drawing/2014/main" id="{90986B37-0762-6515-C794-A6B70884D083}"/>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6</a:t>
            </a:fld>
            <a:endParaRPr lang="ru-RU" sz="1400" dirty="0">
              <a:solidFill>
                <a:srgbClr val="1B4233"/>
              </a:solidFill>
            </a:endParaRPr>
          </a:p>
        </p:txBody>
      </p:sp>
      <p:pic>
        <p:nvPicPr>
          <p:cNvPr id="31" name="Picture 30">
            <a:extLst>
              <a:ext uri="{FF2B5EF4-FFF2-40B4-BE49-F238E27FC236}">
                <a16:creationId xmlns:a16="http://schemas.microsoft.com/office/drawing/2014/main" id="{233ADBB9-38A9-4611-1328-BACA6F4C954F}"/>
              </a:ext>
            </a:extLst>
          </p:cNvPr>
          <p:cNvPicPr>
            <a:picLocks noChangeAspect="1"/>
          </p:cNvPicPr>
          <p:nvPr/>
        </p:nvPicPr>
        <p:blipFill>
          <a:blip r:embed="rId7"/>
          <a:stretch>
            <a:fillRect/>
          </a:stretch>
        </p:blipFill>
        <p:spPr>
          <a:xfrm>
            <a:off x="10993727" y="6291801"/>
            <a:ext cx="181830" cy="235309"/>
          </a:xfrm>
          <a:prstGeom prst="rect">
            <a:avLst/>
          </a:prstGeom>
        </p:spPr>
      </p:pic>
    </p:spTree>
    <p:extLst>
      <p:ext uri="{BB962C8B-B14F-4D97-AF65-F5344CB8AC3E}">
        <p14:creationId xmlns:p14="http://schemas.microsoft.com/office/powerpoint/2010/main" val="2637037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BFA41-2331-4BD5-F2C9-DFE48B08E8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524E0C-FEB9-5BE7-8D5A-FB8C05D9D7C5}"/>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718A7C28-6621-27B5-8086-7912CC1FA8E9}"/>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NPHI, RHOB, DT</a:t>
            </a:r>
          </a:p>
        </p:txBody>
      </p:sp>
      <p:pic>
        <p:nvPicPr>
          <p:cNvPr id="15" name="Picture 14">
            <a:extLst>
              <a:ext uri="{FF2B5EF4-FFF2-40B4-BE49-F238E27FC236}">
                <a16:creationId xmlns:a16="http://schemas.microsoft.com/office/drawing/2014/main" id="{FDF4586F-21E1-B3B1-040D-9B8670CEAE2C}"/>
              </a:ext>
            </a:extLst>
          </p:cNvPr>
          <p:cNvPicPr>
            <a:picLocks noChangeAspect="1"/>
          </p:cNvPicPr>
          <p:nvPr/>
        </p:nvPicPr>
        <p:blipFill>
          <a:blip r:embed="rId3"/>
          <a:stretch>
            <a:fillRect/>
          </a:stretch>
        </p:blipFill>
        <p:spPr>
          <a:xfrm>
            <a:off x="2943771" y="2287194"/>
            <a:ext cx="8891475" cy="4216216"/>
          </a:xfrm>
          <a:prstGeom prst="rect">
            <a:avLst/>
          </a:prstGeom>
        </p:spPr>
      </p:pic>
      <p:sp>
        <p:nvSpPr>
          <p:cNvPr id="16" name="Rectangle 15">
            <a:extLst>
              <a:ext uri="{FF2B5EF4-FFF2-40B4-BE49-F238E27FC236}">
                <a16:creationId xmlns:a16="http://schemas.microsoft.com/office/drawing/2014/main" id="{CF059B96-1813-DCCD-B187-AF0B5B7038C1}"/>
              </a:ext>
            </a:extLst>
          </p:cNvPr>
          <p:cNvSpPr/>
          <p:nvPr/>
        </p:nvSpPr>
        <p:spPr>
          <a:xfrm>
            <a:off x="2943771" y="1527464"/>
            <a:ext cx="2907883"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676FBAE-3EFF-4F7D-CE55-DE29E5A8FD33}"/>
              </a:ext>
            </a:extLst>
          </p:cNvPr>
          <p:cNvSpPr txBox="1"/>
          <p:nvPr/>
        </p:nvSpPr>
        <p:spPr>
          <a:xfrm>
            <a:off x="2943771" y="1516513"/>
            <a:ext cx="2857500" cy="369332"/>
          </a:xfrm>
          <a:prstGeom prst="rect">
            <a:avLst/>
          </a:prstGeom>
          <a:noFill/>
        </p:spPr>
        <p:txBody>
          <a:bodyPr wrap="square" rtlCol="0">
            <a:spAutoFit/>
          </a:bodyPr>
          <a:lstStyle/>
          <a:p>
            <a:r>
              <a:rPr lang="en-US" dirty="0"/>
              <a:t>Available wells</a:t>
            </a:r>
          </a:p>
        </p:txBody>
      </p:sp>
      <p:sp>
        <p:nvSpPr>
          <p:cNvPr id="25" name="TextBox 24">
            <a:extLst>
              <a:ext uri="{FF2B5EF4-FFF2-40B4-BE49-F238E27FC236}">
                <a16:creationId xmlns:a16="http://schemas.microsoft.com/office/drawing/2014/main" id="{6F408E05-ED6D-105D-07EF-6DEE0E7BBFD3}"/>
              </a:ext>
            </a:extLst>
          </p:cNvPr>
          <p:cNvSpPr txBox="1"/>
          <p:nvPr/>
        </p:nvSpPr>
        <p:spPr>
          <a:xfrm>
            <a:off x="486133" y="1527464"/>
            <a:ext cx="2257067" cy="2585323"/>
          </a:xfrm>
          <a:prstGeom prst="rect">
            <a:avLst/>
          </a:prstGeom>
          <a:solidFill>
            <a:schemeClr val="bg1">
              <a:lumMod val="85000"/>
            </a:schemeClr>
          </a:solidFill>
        </p:spPr>
        <p:txBody>
          <a:bodyPr wrap="square" rtlCol="0">
            <a:spAutoFit/>
          </a:bodyPr>
          <a:lstStyle/>
          <a:p>
            <a:r>
              <a:rPr lang="en-US" dirty="0"/>
              <a:t>Five wells are available for this feature set</a:t>
            </a:r>
          </a:p>
          <a:p>
            <a:endParaRPr lang="en-US" dirty="0"/>
          </a:p>
          <a:p>
            <a:r>
              <a:rPr lang="en-US" dirty="0"/>
              <a:t>Well F-15C chosen as a test well because it is closest to the overall class mix (and a recorded problem with log distribution of F-12)</a:t>
            </a:r>
          </a:p>
        </p:txBody>
      </p:sp>
      <p:sp>
        <p:nvSpPr>
          <p:cNvPr id="26" name="Arrow: Down 25">
            <a:extLst>
              <a:ext uri="{FF2B5EF4-FFF2-40B4-BE49-F238E27FC236}">
                <a16:creationId xmlns:a16="http://schemas.microsoft.com/office/drawing/2014/main" id="{6BB590A0-ED71-0C81-EE2F-85383D980C5B}"/>
              </a:ext>
            </a:extLst>
          </p:cNvPr>
          <p:cNvSpPr/>
          <p:nvPr/>
        </p:nvSpPr>
        <p:spPr>
          <a:xfrm>
            <a:off x="4739824" y="2130480"/>
            <a:ext cx="529936" cy="1822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D8F61517-D1B3-215F-00E2-068C007043A1}"/>
              </a:ext>
            </a:extLst>
          </p:cNvPr>
          <p:cNvSpPr txBox="1"/>
          <p:nvPr/>
        </p:nvSpPr>
        <p:spPr>
          <a:xfrm>
            <a:off x="4668659" y="1883473"/>
            <a:ext cx="1111828" cy="276999"/>
          </a:xfrm>
          <a:prstGeom prst="rect">
            <a:avLst/>
          </a:prstGeom>
          <a:noFill/>
        </p:spPr>
        <p:txBody>
          <a:bodyPr wrap="square" rtlCol="0">
            <a:spAutoFit/>
          </a:bodyPr>
          <a:lstStyle/>
          <a:p>
            <a:r>
              <a:rPr lang="en-US" sz="1200" dirty="0"/>
              <a:t>Test well</a:t>
            </a:r>
          </a:p>
        </p:txBody>
      </p:sp>
      <p:sp>
        <p:nvSpPr>
          <p:cNvPr id="4" name="Rectangle 3">
            <a:extLst>
              <a:ext uri="{FF2B5EF4-FFF2-40B4-BE49-F238E27FC236}">
                <a16:creationId xmlns:a16="http://schemas.microsoft.com/office/drawing/2014/main" id="{0D028FEB-4E11-57FD-5016-E12542EFBB06}"/>
              </a:ext>
            </a:extLst>
          </p:cNvPr>
          <p:cNvSpPr/>
          <p:nvPr/>
        </p:nvSpPr>
        <p:spPr>
          <a:xfrm>
            <a:off x="8665698" y="1527464"/>
            <a:ext cx="572140"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61FC0A1-C52A-E35E-9083-E446F221BC5B}"/>
              </a:ext>
            </a:extLst>
          </p:cNvPr>
          <p:cNvSpPr txBox="1"/>
          <p:nvPr/>
        </p:nvSpPr>
        <p:spPr>
          <a:xfrm>
            <a:off x="9217056" y="1514141"/>
            <a:ext cx="2857500" cy="369332"/>
          </a:xfrm>
          <a:prstGeom prst="rect">
            <a:avLst/>
          </a:prstGeom>
          <a:noFill/>
        </p:spPr>
        <p:txBody>
          <a:bodyPr wrap="square" rtlCol="0">
            <a:spAutoFit/>
          </a:bodyPr>
          <a:lstStyle/>
          <a:p>
            <a:r>
              <a:rPr lang="en-US" dirty="0"/>
              <a:t>Available wells</a:t>
            </a:r>
          </a:p>
        </p:txBody>
      </p:sp>
    </p:spTree>
    <p:extLst>
      <p:ext uri="{BB962C8B-B14F-4D97-AF65-F5344CB8AC3E}">
        <p14:creationId xmlns:p14="http://schemas.microsoft.com/office/powerpoint/2010/main" val="157355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6B670-8A4B-55E6-ABB8-446EA5C5B1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36C721-1099-E48C-D1C7-2A6000B666F8}"/>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A066F10B-CDD5-44C9-2269-57F003D5682E}"/>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NPHI, RHOB, DT</a:t>
            </a:r>
          </a:p>
        </p:txBody>
      </p:sp>
      <p:pic>
        <p:nvPicPr>
          <p:cNvPr id="7" name="Picture 6">
            <a:extLst>
              <a:ext uri="{FF2B5EF4-FFF2-40B4-BE49-F238E27FC236}">
                <a16:creationId xmlns:a16="http://schemas.microsoft.com/office/drawing/2014/main" id="{FF1C78D0-4519-758D-D9F2-2D80012F5569}"/>
              </a:ext>
            </a:extLst>
          </p:cNvPr>
          <p:cNvPicPr>
            <a:picLocks noChangeAspect="1"/>
          </p:cNvPicPr>
          <p:nvPr/>
        </p:nvPicPr>
        <p:blipFill>
          <a:blip r:embed="rId3"/>
          <a:stretch>
            <a:fillRect/>
          </a:stretch>
        </p:blipFill>
        <p:spPr>
          <a:xfrm>
            <a:off x="319879" y="1297458"/>
            <a:ext cx="8751386" cy="5366160"/>
          </a:xfrm>
          <a:prstGeom prst="rect">
            <a:avLst/>
          </a:prstGeom>
        </p:spPr>
      </p:pic>
    </p:spTree>
    <p:extLst>
      <p:ext uri="{BB962C8B-B14F-4D97-AF65-F5344CB8AC3E}">
        <p14:creationId xmlns:p14="http://schemas.microsoft.com/office/powerpoint/2010/main" val="4199857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CA65A-D3C1-27E0-F27E-667824B6AD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D89872-99F3-D178-6316-AB28DCA7428F}"/>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B9CFE2E0-CF48-BFF0-0E00-91FAFD87C69A}"/>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NPHI, RHOB, DT</a:t>
            </a:r>
          </a:p>
        </p:txBody>
      </p:sp>
      <p:pic>
        <p:nvPicPr>
          <p:cNvPr id="5" name="Picture 4">
            <a:extLst>
              <a:ext uri="{FF2B5EF4-FFF2-40B4-BE49-F238E27FC236}">
                <a16:creationId xmlns:a16="http://schemas.microsoft.com/office/drawing/2014/main" id="{493B8B83-9DCF-A0D6-782F-2367368965AA}"/>
              </a:ext>
            </a:extLst>
          </p:cNvPr>
          <p:cNvPicPr>
            <a:picLocks noChangeAspect="1"/>
          </p:cNvPicPr>
          <p:nvPr/>
        </p:nvPicPr>
        <p:blipFill>
          <a:blip r:embed="rId3"/>
          <a:stretch>
            <a:fillRect/>
          </a:stretch>
        </p:blipFill>
        <p:spPr>
          <a:xfrm>
            <a:off x="486133" y="1331622"/>
            <a:ext cx="5883494" cy="5459987"/>
          </a:xfrm>
          <a:prstGeom prst="rect">
            <a:avLst/>
          </a:prstGeom>
        </p:spPr>
      </p:pic>
    </p:spTree>
    <p:extLst>
      <p:ext uri="{BB962C8B-B14F-4D97-AF65-F5344CB8AC3E}">
        <p14:creationId xmlns:p14="http://schemas.microsoft.com/office/powerpoint/2010/main" val="1789840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4AFBA-0A34-C7EE-E66A-E8888C6620F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B89447-7B91-265B-8A57-59CB0C9F6393}"/>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C8D5E6FB-8814-21E0-B87C-621090301748}"/>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NPHI, RHOB, DT, RT, RD</a:t>
            </a:r>
          </a:p>
        </p:txBody>
      </p:sp>
      <p:pic>
        <p:nvPicPr>
          <p:cNvPr id="15" name="Picture 14">
            <a:extLst>
              <a:ext uri="{FF2B5EF4-FFF2-40B4-BE49-F238E27FC236}">
                <a16:creationId xmlns:a16="http://schemas.microsoft.com/office/drawing/2014/main" id="{4B7368C7-01C8-CCA7-89EB-7D18B0359031}"/>
              </a:ext>
            </a:extLst>
          </p:cNvPr>
          <p:cNvPicPr>
            <a:picLocks noChangeAspect="1"/>
          </p:cNvPicPr>
          <p:nvPr/>
        </p:nvPicPr>
        <p:blipFill>
          <a:blip r:embed="rId3"/>
          <a:stretch>
            <a:fillRect/>
          </a:stretch>
        </p:blipFill>
        <p:spPr>
          <a:xfrm>
            <a:off x="2943771" y="2287194"/>
            <a:ext cx="8891475" cy="4216216"/>
          </a:xfrm>
          <a:prstGeom prst="rect">
            <a:avLst/>
          </a:prstGeom>
        </p:spPr>
      </p:pic>
      <p:sp>
        <p:nvSpPr>
          <p:cNvPr id="16" name="Rectangle 15">
            <a:extLst>
              <a:ext uri="{FF2B5EF4-FFF2-40B4-BE49-F238E27FC236}">
                <a16:creationId xmlns:a16="http://schemas.microsoft.com/office/drawing/2014/main" id="{2A770A03-5DC2-BF27-298C-DC00B540139B}"/>
              </a:ext>
            </a:extLst>
          </p:cNvPr>
          <p:cNvSpPr/>
          <p:nvPr/>
        </p:nvSpPr>
        <p:spPr>
          <a:xfrm>
            <a:off x="2943771" y="1527464"/>
            <a:ext cx="2907883"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684A24C-00F2-DE5F-D39A-9D10F9459ED4}"/>
              </a:ext>
            </a:extLst>
          </p:cNvPr>
          <p:cNvSpPr txBox="1"/>
          <p:nvPr/>
        </p:nvSpPr>
        <p:spPr>
          <a:xfrm>
            <a:off x="2943771" y="1516513"/>
            <a:ext cx="2857500" cy="369332"/>
          </a:xfrm>
          <a:prstGeom prst="rect">
            <a:avLst/>
          </a:prstGeom>
          <a:noFill/>
        </p:spPr>
        <p:txBody>
          <a:bodyPr wrap="square" rtlCol="0">
            <a:spAutoFit/>
          </a:bodyPr>
          <a:lstStyle/>
          <a:p>
            <a:r>
              <a:rPr lang="en-US" dirty="0"/>
              <a:t>Available wells</a:t>
            </a:r>
          </a:p>
        </p:txBody>
      </p:sp>
      <p:sp>
        <p:nvSpPr>
          <p:cNvPr id="25" name="TextBox 24">
            <a:extLst>
              <a:ext uri="{FF2B5EF4-FFF2-40B4-BE49-F238E27FC236}">
                <a16:creationId xmlns:a16="http://schemas.microsoft.com/office/drawing/2014/main" id="{48EFB1D5-0213-B091-F386-595C7CEFB9F4}"/>
              </a:ext>
            </a:extLst>
          </p:cNvPr>
          <p:cNvSpPr txBox="1"/>
          <p:nvPr/>
        </p:nvSpPr>
        <p:spPr>
          <a:xfrm>
            <a:off x="486133" y="1527464"/>
            <a:ext cx="2257067" cy="2585323"/>
          </a:xfrm>
          <a:prstGeom prst="rect">
            <a:avLst/>
          </a:prstGeom>
          <a:solidFill>
            <a:schemeClr val="bg1">
              <a:lumMod val="85000"/>
            </a:schemeClr>
          </a:solidFill>
        </p:spPr>
        <p:txBody>
          <a:bodyPr wrap="square" rtlCol="0">
            <a:spAutoFit/>
          </a:bodyPr>
          <a:lstStyle/>
          <a:p>
            <a:r>
              <a:rPr lang="en-US" dirty="0"/>
              <a:t>Five wells are available for this feature set</a:t>
            </a:r>
          </a:p>
          <a:p>
            <a:endParaRPr lang="en-US" dirty="0"/>
          </a:p>
          <a:p>
            <a:r>
              <a:rPr lang="en-US" dirty="0"/>
              <a:t>Well F-5 chosen as a test well because it is closest to the overall class mix (and a recorded problem with log distribution of F-12)</a:t>
            </a:r>
          </a:p>
        </p:txBody>
      </p:sp>
      <p:sp>
        <p:nvSpPr>
          <p:cNvPr id="26" name="Arrow: Down 25">
            <a:extLst>
              <a:ext uri="{FF2B5EF4-FFF2-40B4-BE49-F238E27FC236}">
                <a16:creationId xmlns:a16="http://schemas.microsoft.com/office/drawing/2014/main" id="{52F48402-D31C-18FE-DDB6-6CC4795D73DD}"/>
              </a:ext>
            </a:extLst>
          </p:cNvPr>
          <p:cNvSpPr/>
          <p:nvPr/>
        </p:nvSpPr>
        <p:spPr>
          <a:xfrm>
            <a:off x="4189103" y="2130480"/>
            <a:ext cx="529936" cy="1822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7F7B5E4B-6554-250F-7D08-0BCDB605CEC1}"/>
              </a:ext>
            </a:extLst>
          </p:cNvPr>
          <p:cNvSpPr txBox="1"/>
          <p:nvPr/>
        </p:nvSpPr>
        <p:spPr>
          <a:xfrm>
            <a:off x="4117938" y="1883473"/>
            <a:ext cx="1111828" cy="276999"/>
          </a:xfrm>
          <a:prstGeom prst="rect">
            <a:avLst/>
          </a:prstGeom>
          <a:noFill/>
        </p:spPr>
        <p:txBody>
          <a:bodyPr wrap="square" rtlCol="0">
            <a:spAutoFit/>
          </a:bodyPr>
          <a:lstStyle/>
          <a:p>
            <a:r>
              <a:rPr lang="en-US" sz="1200" dirty="0"/>
              <a:t>Test well</a:t>
            </a:r>
          </a:p>
        </p:txBody>
      </p:sp>
      <p:sp>
        <p:nvSpPr>
          <p:cNvPr id="4" name="Rectangle 3">
            <a:extLst>
              <a:ext uri="{FF2B5EF4-FFF2-40B4-BE49-F238E27FC236}">
                <a16:creationId xmlns:a16="http://schemas.microsoft.com/office/drawing/2014/main" id="{02179D9B-9C44-09A6-BAC8-0945ACDC0B70}"/>
              </a:ext>
            </a:extLst>
          </p:cNvPr>
          <p:cNvSpPr/>
          <p:nvPr/>
        </p:nvSpPr>
        <p:spPr>
          <a:xfrm>
            <a:off x="8665698" y="1527464"/>
            <a:ext cx="572140"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26B122-8A21-974C-2D24-F587059F5E21}"/>
              </a:ext>
            </a:extLst>
          </p:cNvPr>
          <p:cNvSpPr txBox="1"/>
          <p:nvPr/>
        </p:nvSpPr>
        <p:spPr>
          <a:xfrm>
            <a:off x="9217056" y="1514141"/>
            <a:ext cx="2857500" cy="369332"/>
          </a:xfrm>
          <a:prstGeom prst="rect">
            <a:avLst/>
          </a:prstGeom>
          <a:noFill/>
        </p:spPr>
        <p:txBody>
          <a:bodyPr wrap="square" rtlCol="0">
            <a:spAutoFit/>
          </a:bodyPr>
          <a:lstStyle/>
          <a:p>
            <a:r>
              <a:rPr lang="en-US" dirty="0"/>
              <a:t>Available wells</a:t>
            </a:r>
          </a:p>
        </p:txBody>
      </p:sp>
    </p:spTree>
    <p:extLst>
      <p:ext uri="{BB962C8B-B14F-4D97-AF65-F5344CB8AC3E}">
        <p14:creationId xmlns:p14="http://schemas.microsoft.com/office/powerpoint/2010/main" val="3731325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4728F-4EA5-FA90-DEF7-C7F303DB46D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D2FA1F6-CD13-2A3C-96D5-68523BA0B841}"/>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5455F192-2999-B13E-458B-7039E0C2F394}"/>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NPHI, RHOB, DT, RT, RD</a:t>
            </a:r>
          </a:p>
        </p:txBody>
      </p:sp>
      <p:pic>
        <p:nvPicPr>
          <p:cNvPr id="7" name="Picture 6">
            <a:extLst>
              <a:ext uri="{FF2B5EF4-FFF2-40B4-BE49-F238E27FC236}">
                <a16:creationId xmlns:a16="http://schemas.microsoft.com/office/drawing/2014/main" id="{276F0FD8-9E55-CB08-18B3-B7F4C97D9C6D}"/>
              </a:ext>
            </a:extLst>
          </p:cNvPr>
          <p:cNvPicPr>
            <a:picLocks noChangeAspect="1"/>
          </p:cNvPicPr>
          <p:nvPr/>
        </p:nvPicPr>
        <p:blipFill>
          <a:blip r:embed="rId3"/>
          <a:stretch>
            <a:fillRect/>
          </a:stretch>
        </p:blipFill>
        <p:spPr>
          <a:xfrm>
            <a:off x="486133" y="1331622"/>
            <a:ext cx="8522785" cy="5402135"/>
          </a:xfrm>
          <a:prstGeom prst="rect">
            <a:avLst/>
          </a:prstGeom>
        </p:spPr>
      </p:pic>
    </p:spTree>
    <p:extLst>
      <p:ext uri="{BB962C8B-B14F-4D97-AF65-F5344CB8AC3E}">
        <p14:creationId xmlns:p14="http://schemas.microsoft.com/office/powerpoint/2010/main" val="340255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61CC8-1F8E-885B-50F8-829FAC1237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2530AAC-A709-7EDD-2BFA-B155BA04ABBF}"/>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73CEEFCA-B7CD-918C-C062-97E4DEE7897B}"/>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NPHI, RHOB, DT, RT, RD</a:t>
            </a:r>
          </a:p>
        </p:txBody>
      </p:sp>
      <p:pic>
        <p:nvPicPr>
          <p:cNvPr id="5" name="Picture 4">
            <a:extLst>
              <a:ext uri="{FF2B5EF4-FFF2-40B4-BE49-F238E27FC236}">
                <a16:creationId xmlns:a16="http://schemas.microsoft.com/office/drawing/2014/main" id="{6C080808-592D-D937-C36E-08AE37333524}"/>
              </a:ext>
            </a:extLst>
          </p:cNvPr>
          <p:cNvPicPr>
            <a:picLocks noChangeAspect="1"/>
          </p:cNvPicPr>
          <p:nvPr/>
        </p:nvPicPr>
        <p:blipFill>
          <a:blip r:embed="rId3"/>
          <a:stretch>
            <a:fillRect/>
          </a:stretch>
        </p:blipFill>
        <p:spPr>
          <a:xfrm>
            <a:off x="330269" y="1331622"/>
            <a:ext cx="6008186" cy="5588545"/>
          </a:xfrm>
          <a:prstGeom prst="rect">
            <a:avLst/>
          </a:prstGeom>
        </p:spPr>
      </p:pic>
    </p:spTree>
    <p:extLst>
      <p:ext uri="{BB962C8B-B14F-4D97-AF65-F5344CB8AC3E}">
        <p14:creationId xmlns:p14="http://schemas.microsoft.com/office/powerpoint/2010/main" val="930654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2DAFF-8EA2-137D-FB6B-8DC5A3D30E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F11FD0-ABCD-51B6-A30D-EB58CD7AD0FD}"/>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D82614B2-40D8-D4F5-42B4-12A8F3B6E0E2}"/>
              </a:ext>
            </a:extLst>
          </p:cNvPr>
          <p:cNvSpPr txBox="1"/>
          <p:nvPr/>
        </p:nvSpPr>
        <p:spPr>
          <a:xfrm>
            <a:off x="486133" y="928126"/>
            <a:ext cx="10867667" cy="646331"/>
          </a:xfrm>
          <a:prstGeom prst="rect">
            <a:avLst/>
          </a:prstGeom>
          <a:solidFill>
            <a:schemeClr val="bg1">
              <a:lumMod val="95000"/>
            </a:schemeClr>
          </a:solidFill>
        </p:spPr>
        <p:txBody>
          <a:bodyPr wrap="square" rtlCol="0">
            <a:spAutoFit/>
          </a:bodyPr>
          <a:lstStyle/>
          <a:p>
            <a:r>
              <a:rPr lang="en-US" dirty="0"/>
              <a:t>Feature set: DT, RHOB, NPHI</a:t>
            </a:r>
          </a:p>
          <a:p>
            <a:endParaRPr lang="en-US" dirty="0"/>
          </a:p>
        </p:txBody>
      </p:sp>
      <p:pic>
        <p:nvPicPr>
          <p:cNvPr id="15" name="Picture 14">
            <a:extLst>
              <a:ext uri="{FF2B5EF4-FFF2-40B4-BE49-F238E27FC236}">
                <a16:creationId xmlns:a16="http://schemas.microsoft.com/office/drawing/2014/main" id="{1F92BDAD-479D-F6B7-0B4B-09C9B9592D4C}"/>
              </a:ext>
            </a:extLst>
          </p:cNvPr>
          <p:cNvPicPr>
            <a:picLocks noChangeAspect="1"/>
          </p:cNvPicPr>
          <p:nvPr/>
        </p:nvPicPr>
        <p:blipFill>
          <a:blip r:embed="rId3"/>
          <a:stretch>
            <a:fillRect/>
          </a:stretch>
        </p:blipFill>
        <p:spPr>
          <a:xfrm>
            <a:off x="2943771" y="2287194"/>
            <a:ext cx="8891475" cy="4216216"/>
          </a:xfrm>
          <a:prstGeom prst="rect">
            <a:avLst/>
          </a:prstGeom>
        </p:spPr>
      </p:pic>
      <p:sp>
        <p:nvSpPr>
          <p:cNvPr id="16" name="Rectangle 15">
            <a:extLst>
              <a:ext uri="{FF2B5EF4-FFF2-40B4-BE49-F238E27FC236}">
                <a16:creationId xmlns:a16="http://schemas.microsoft.com/office/drawing/2014/main" id="{902ED564-B2FC-0722-24EF-478D1CDF441D}"/>
              </a:ext>
            </a:extLst>
          </p:cNvPr>
          <p:cNvSpPr/>
          <p:nvPr/>
        </p:nvSpPr>
        <p:spPr>
          <a:xfrm>
            <a:off x="2943771" y="1527464"/>
            <a:ext cx="2907883"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2768197-DC40-AEC6-ADE3-E6653697266D}"/>
              </a:ext>
            </a:extLst>
          </p:cNvPr>
          <p:cNvSpPr txBox="1"/>
          <p:nvPr/>
        </p:nvSpPr>
        <p:spPr>
          <a:xfrm>
            <a:off x="2943771" y="1516513"/>
            <a:ext cx="2857500" cy="369332"/>
          </a:xfrm>
          <a:prstGeom prst="rect">
            <a:avLst/>
          </a:prstGeom>
          <a:noFill/>
        </p:spPr>
        <p:txBody>
          <a:bodyPr wrap="square" rtlCol="0">
            <a:spAutoFit/>
          </a:bodyPr>
          <a:lstStyle/>
          <a:p>
            <a:r>
              <a:rPr lang="en-US" dirty="0"/>
              <a:t>Available wells</a:t>
            </a:r>
          </a:p>
        </p:txBody>
      </p:sp>
      <p:sp>
        <p:nvSpPr>
          <p:cNvPr id="25" name="TextBox 24">
            <a:extLst>
              <a:ext uri="{FF2B5EF4-FFF2-40B4-BE49-F238E27FC236}">
                <a16:creationId xmlns:a16="http://schemas.microsoft.com/office/drawing/2014/main" id="{DD7D436B-194E-8153-AF41-45B5B0DF1E9D}"/>
              </a:ext>
            </a:extLst>
          </p:cNvPr>
          <p:cNvSpPr txBox="1"/>
          <p:nvPr/>
        </p:nvSpPr>
        <p:spPr>
          <a:xfrm>
            <a:off x="486133" y="1527464"/>
            <a:ext cx="2257067" cy="2585323"/>
          </a:xfrm>
          <a:prstGeom prst="rect">
            <a:avLst/>
          </a:prstGeom>
          <a:solidFill>
            <a:schemeClr val="bg1">
              <a:lumMod val="85000"/>
            </a:schemeClr>
          </a:solidFill>
        </p:spPr>
        <p:txBody>
          <a:bodyPr wrap="square" rtlCol="0">
            <a:spAutoFit/>
          </a:bodyPr>
          <a:lstStyle/>
          <a:p>
            <a:r>
              <a:rPr lang="en-US" dirty="0"/>
              <a:t>Five wells are available for this feature set</a:t>
            </a:r>
          </a:p>
          <a:p>
            <a:endParaRPr lang="en-US" dirty="0"/>
          </a:p>
          <a:p>
            <a:r>
              <a:rPr lang="en-US" dirty="0"/>
              <a:t>Well F-5 chosen as a test well because it is closest to the overall class mix (and a recorded problem with log distribution of F-12)</a:t>
            </a:r>
          </a:p>
        </p:txBody>
      </p:sp>
      <p:sp>
        <p:nvSpPr>
          <p:cNvPr id="26" name="Arrow: Down 25">
            <a:extLst>
              <a:ext uri="{FF2B5EF4-FFF2-40B4-BE49-F238E27FC236}">
                <a16:creationId xmlns:a16="http://schemas.microsoft.com/office/drawing/2014/main" id="{D7AAB4C0-86EB-E7B6-8D5F-A36877D1DE7C}"/>
              </a:ext>
            </a:extLst>
          </p:cNvPr>
          <p:cNvSpPr/>
          <p:nvPr/>
        </p:nvSpPr>
        <p:spPr>
          <a:xfrm>
            <a:off x="4189103" y="2130480"/>
            <a:ext cx="529936" cy="1822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B280493-3438-D2E7-9EFB-D1C427AF4552}"/>
              </a:ext>
            </a:extLst>
          </p:cNvPr>
          <p:cNvSpPr txBox="1"/>
          <p:nvPr/>
        </p:nvSpPr>
        <p:spPr>
          <a:xfrm>
            <a:off x="4117938" y="1883473"/>
            <a:ext cx="1111828" cy="276999"/>
          </a:xfrm>
          <a:prstGeom prst="rect">
            <a:avLst/>
          </a:prstGeom>
          <a:noFill/>
        </p:spPr>
        <p:txBody>
          <a:bodyPr wrap="square" rtlCol="0">
            <a:spAutoFit/>
          </a:bodyPr>
          <a:lstStyle/>
          <a:p>
            <a:r>
              <a:rPr lang="en-US" sz="1200" dirty="0"/>
              <a:t>Test well</a:t>
            </a:r>
          </a:p>
        </p:txBody>
      </p:sp>
      <p:sp>
        <p:nvSpPr>
          <p:cNvPr id="4" name="Rectangle 3">
            <a:extLst>
              <a:ext uri="{FF2B5EF4-FFF2-40B4-BE49-F238E27FC236}">
                <a16:creationId xmlns:a16="http://schemas.microsoft.com/office/drawing/2014/main" id="{C604D27E-10CD-F240-9078-0B66ADC0E48C}"/>
              </a:ext>
            </a:extLst>
          </p:cNvPr>
          <p:cNvSpPr/>
          <p:nvPr/>
        </p:nvSpPr>
        <p:spPr>
          <a:xfrm>
            <a:off x="8665698" y="1527464"/>
            <a:ext cx="572140"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96D198D-DB4D-5B15-BF00-F229D9F6B49B}"/>
              </a:ext>
            </a:extLst>
          </p:cNvPr>
          <p:cNvSpPr txBox="1"/>
          <p:nvPr/>
        </p:nvSpPr>
        <p:spPr>
          <a:xfrm>
            <a:off x="9217056" y="1514141"/>
            <a:ext cx="2857500" cy="369332"/>
          </a:xfrm>
          <a:prstGeom prst="rect">
            <a:avLst/>
          </a:prstGeom>
          <a:noFill/>
        </p:spPr>
        <p:txBody>
          <a:bodyPr wrap="square" rtlCol="0">
            <a:spAutoFit/>
          </a:bodyPr>
          <a:lstStyle/>
          <a:p>
            <a:r>
              <a:rPr lang="en-US" dirty="0"/>
              <a:t>Available wells</a:t>
            </a:r>
          </a:p>
        </p:txBody>
      </p:sp>
    </p:spTree>
    <p:extLst>
      <p:ext uri="{BB962C8B-B14F-4D97-AF65-F5344CB8AC3E}">
        <p14:creationId xmlns:p14="http://schemas.microsoft.com/office/powerpoint/2010/main" val="5713282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EA0CA-17FD-66A0-7E57-1B0AA8A346B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A36B03B-8E71-9E9A-D265-B9CCF6A63CCE}"/>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280A3EB8-0741-899E-0244-BF0F27409087}"/>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DT, RHOB, NPHI</a:t>
            </a:r>
          </a:p>
        </p:txBody>
      </p:sp>
      <p:pic>
        <p:nvPicPr>
          <p:cNvPr id="7" name="Picture 6">
            <a:extLst>
              <a:ext uri="{FF2B5EF4-FFF2-40B4-BE49-F238E27FC236}">
                <a16:creationId xmlns:a16="http://schemas.microsoft.com/office/drawing/2014/main" id="{ECCE0884-B16D-9DE4-A01F-A275555237FB}"/>
              </a:ext>
            </a:extLst>
          </p:cNvPr>
          <p:cNvPicPr>
            <a:picLocks noChangeAspect="1"/>
          </p:cNvPicPr>
          <p:nvPr/>
        </p:nvPicPr>
        <p:blipFill>
          <a:blip r:embed="rId3"/>
          <a:stretch>
            <a:fillRect/>
          </a:stretch>
        </p:blipFill>
        <p:spPr>
          <a:xfrm>
            <a:off x="486133" y="1331622"/>
            <a:ext cx="8613334" cy="5276996"/>
          </a:xfrm>
          <a:prstGeom prst="rect">
            <a:avLst/>
          </a:prstGeom>
        </p:spPr>
      </p:pic>
    </p:spTree>
    <p:extLst>
      <p:ext uri="{BB962C8B-B14F-4D97-AF65-F5344CB8AC3E}">
        <p14:creationId xmlns:p14="http://schemas.microsoft.com/office/powerpoint/2010/main" val="42407673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50F79-3B16-FAC2-34CD-FE86508875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F2623A-1EA5-B652-ED2C-7A0D11ED9380}"/>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E1B2CB1C-B5E4-30A4-515A-8C027F6BCB4B}"/>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DT, RHOB, NPHI</a:t>
            </a:r>
          </a:p>
        </p:txBody>
      </p:sp>
      <p:pic>
        <p:nvPicPr>
          <p:cNvPr id="5" name="Picture 4">
            <a:extLst>
              <a:ext uri="{FF2B5EF4-FFF2-40B4-BE49-F238E27FC236}">
                <a16:creationId xmlns:a16="http://schemas.microsoft.com/office/drawing/2014/main" id="{6088E373-9C46-CDC4-11EB-39730DAA2C31}"/>
              </a:ext>
            </a:extLst>
          </p:cNvPr>
          <p:cNvPicPr>
            <a:picLocks noChangeAspect="1"/>
          </p:cNvPicPr>
          <p:nvPr/>
        </p:nvPicPr>
        <p:blipFill>
          <a:blip r:embed="rId3"/>
          <a:stretch>
            <a:fillRect/>
          </a:stretch>
        </p:blipFill>
        <p:spPr>
          <a:xfrm>
            <a:off x="486134" y="1331623"/>
            <a:ext cx="5862712" cy="5411734"/>
          </a:xfrm>
          <a:prstGeom prst="rect">
            <a:avLst/>
          </a:prstGeom>
        </p:spPr>
      </p:pic>
    </p:spTree>
    <p:extLst>
      <p:ext uri="{BB962C8B-B14F-4D97-AF65-F5344CB8AC3E}">
        <p14:creationId xmlns:p14="http://schemas.microsoft.com/office/powerpoint/2010/main" val="1534817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1DE7C-0D58-16AD-592B-776695F4FA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1AB8250-874D-2FD9-7F1F-0D1C0D2FB6B9}"/>
              </a:ext>
            </a:extLst>
          </p:cNvPr>
          <p:cNvSpPr>
            <a:spLocks noGrp="1"/>
          </p:cNvSpPr>
          <p:nvPr>
            <p:ph type="ctrTitle"/>
          </p:nvPr>
        </p:nvSpPr>
        <p:spPr/>
        <p:txBody>
          <a:bodyPr/>
          <a:lstStyle/>
          <a:p>
            <a:r>
              <a:rPr lang="en-GB" dirty="0"/>
              <a:t>Question 1</a:t>
            </a:r>
          </a:p>
        </p:txBody>
      </p:sp>
      <p:sp>
        <p:nvSpPr>
          <p:cNvPr id="2" name="TextBox 1">
            <a:extLst>
              <a:ext uri="{FF2B5EF4-FFF2-40B4-BE49-F238E27FC236}">
                <a16:creationId xmlns:a16="http://schemas.microsoft.com/office/drawing/2014/main" id="{AD133019-F34E-E488-3C4B-8ACD3AF03EE1}"/>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NPHI, RHOB, DT, PHIF, KLOGH</a:t>
            </a:r>
          </a:p>
        </p:txBody>
      </p:sp>
      <p:pic>
        <p:nvPicPr>
          <p:cNvPr id="15" name="Picture 14">
            <a:extLst>
              <a:ext uri="{FF2B5EF4-FFF2-40B4-BE49-F238E27FC236}">
                <a16:creationId xmlns:a16="http://schemas.microsoft.com/office/drawing/2014/main" id="{BD74EB5E-DF7D-461B-C796-7F27961C9D9B}"/>
              </a:ext>
            </a:extLst>
          </p:cNvPr>
          <p:cNvPicPr>
            <a:picLocks noChangeAspect="1"/>
          </p:cNvPicPr>
          <p:nvPr/>
        </p:nvPicPr>
        <p:blipFill>
          <a:blip r:embed="rId3"/>
          <a:stretch>
            <a:fillRect/>
          </a:stretch>
        </p:blipFill>
        <p:spPr>
          <a:xfrm>
            <a:off x="2943771" y="2287194"/>
            <a:ext cx="8891475" cy="4216216"/>
          </a:xfrm>
          <a:prstGeom prst="rect">
            <a:avLst/>
          </a:prstGeom>
        </p:spPr>
      </p:pic>
      <p:sp>
        <p:nvSpPr>
          <p:cNvPr id="16" name="Rectangle 15">
            <a:extLst>
              <a:ext uri="{FF2B5EF4-FFF2-40B4-BE49-F238E27FC236}">
                <a16:creationId xmlns:a16="http://schemas.microsoft.com/office/drawing/2014/main" id="{58049134-BBCA-AEC9-1ED1-8BB97B29D2F6}"/>
              </a:ext>
            </a:extLst>
          </p:cNvPr>
          <p:cNvSpPr/>
          <p:nvPr/>
        </p:nvSpPr>
        <p:spPr>
          <a:xfrm>
            <a:off x="2943771" y="1527464"/>
            <a:ext cx="2947875" cy="5197040"/>
          </a:xfrm>
          <a:prstGeom prst="rect">
            <a:avLst/>
          </a:prstGeom>
          <a:noFill/>
          <a:ln w="28575">
            <a:solidFill>
              <a:srgbClr val="1B42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4923C6C-1605-5A5A-8BA8-9852D18A7D24}"/>
              </a:ext>
            </a:extLst>
          </p:cNvPr>
          <p:cNvSpPr txBox="1"/>
          <p:nvPr/>
        </p:nvSpPr>
        <p:spPr>
          <a:xfrm>
            <a:off x="2943771" y="1516513"/>
            <a:ext cx="2857500" cy="369332"/>
          </a:xfrm>
          <a:prstGeom prst="rect">
            <a:avLst/>
          </a:prstGeom>
          <a:noFill/>
        </p:spPr>
        <p:txBody>
          <a:bodyPr wrap="square" rtlCol="0">
            <a:spAutoFit/>
          </a:bodyPr>
          <a:lstStyle/>
          <a:p>
            <a:r>
              <a:rPr lang="en-US" dirty="0"/>
              <a:t>Available wells</a:t>
            </a:r>
          </a:p>
        </p:txBody>
      </p:sp>
      <p:sp>
        <p:nvSpPr>
          <p:cNvPr id="25" name="TextBox 24">
            <a:extLst>
              <a:ext uri="{FF2B5EF4-FFF2-40B4-BE49-F238E27FC236}">
                <a16:creationId xmlns:a16="http://schemas.microsoft.com/office/drawing/2014/main" id="{4F5CE7E0-065A-E64F-E855-BF0DAB6DB9FC}"/>
              </a:ext>
            </a:extLst>
          </p:cNvPr>
          <p:cNvSpPr txBox="1"/>
          <p:nvPr/>
        </p:nvSpPr>
        <p:spPr>
          <a:xfrm>
            <a:off x="486133" y="1527464"/>
            <a:ext cx="2257067" cy="2031325"/>
          </a:xfrm>
          <a:prstGeom prst="rect">
            <a:avLst/>
          </a:prstGeom>
          <a:solidFill>
            <a:schemeClr val="bg1">
              <a:lumMod val="85000"/>
            </a:schemeClr>
          </a:solidFill>
        </p:spPr>
        <p:txBody>
          <a:bodyPr wrap="square" rtlCol="0">
            <a:spAutoFit/>
          </a:bodyPr>
          <a:lstStyle/>
          <a:p>
            <a:r>
              <a:rPr lang="en-US" dirty="0"/>
              <a:t>Four wells are available for this feature set</a:t>
            </a:r>
          </a:p>
          <a:p>
            <a:endParaRPr lang="en-US" dirty="0"/>
          </a:p>
          <a:p>
            <a:r>
              <a:rPr lang="en-US" dirty="0"/>
              <a:t>Well F-5 chosen as a test well because it is closest to the overall class mix</a:t>
            </a:r>
          </a:p>
        </p:txBody>
      </p:sp>
      <p:sp>
        <p:nvSpPr>
          <p:cNvPr id="26" name="Arrow: Down 25">
            <a:extLst>
              <a:ext uri="{FF2B5EF4-FFF2-40B4-BE49-F238E27FC236}">
                <a16:creationId xmlns:a16="http://schemas.microsoft.com/office/drawing/2014/main" id="{B68E42C7-D963-F90C-B350-6FAFF4C47DD8}"/>
              </a:ext>
            </a:extLst>
          </p:cNvPr>
          <p:cNvSpPr/>
          <p:nvPr/>
        </p:nvSpPr>
        <p:spPr>
          <a:xfrm>
            <a:off x="4229100" y="2104900"/>
            <a:ext cx="529936" cy="18229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F617733-ECDB-0CAB-D6BC-93B460702D53}"/>
              </a:ext>
            </a:extLst>
          </p:cNvPr>
          <p:cNvSpPr txBox="1"/>
          <p:nvPr/>
        </p:nvSpPr>
        <p:spPr>
          <a:xfrm>
            <a:off x="4157935" y="1857893"/>
            <a:ext cx="1111828" cy="276999"/>
          </a:xfrm>
          <a:prstGeom prst="rect">
            <a:avLst/>
          </a:prstGeom>
          <a:noFill/>
        </p:spPr>
        <p:txBody>
          <a:bodyPr wrap="square" rtlCol="0">
            <a:spAutoFit/>
          </a:bodyPr>
          <a:lstStyle/>
          <a:p>
            <a:r>
              <a:rPr lang="en-US" sz="1200" dirty="0"/>
              <a:t>Test well</a:t>
            </a:r>
          </a:p>
        </p:txBody>
      </p:sp>
    </p:spTree>
    <p:extLst>
      <p:ext uri="{BB962C8B-B14F-4D97-AF65-F5344CB8AC3E}">
        <p14:creationId xmlns:p14="http://schemas.microsoft.com/office/powerpoint/2010/main" val="301281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EBB84-2DD1-5184-8A7A-ACCCA062EE8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E1A7BBF-8B6B-FD84-F327-9BF75516B5CF}"/>
              </a:ext>
            </a:extLst>
          </p:cNvPr>
          <p:cNvSpPr/>
          <p:nvPr/>
        </p:nvSpPr>
        <p:spPr>
          <a:xfrm>
            <a:off x="464215" y="1069275"/>
            <a:ext cx="10889586" cy="144758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A95D29A-E63A-84B6-2FD3-38CB6E094989}"/>
              </a:ext>
            </a:extLst>
          </p:cNvPr>
          <p:cNvSpPr txBox="1"/>
          <p:nvPr/>
        </p:nvSpPr>
        <p:spPr>
          <a:xfrm>
            <a:off x="464215" y="1045300"/>
            <a:ext cx="10867667" cy="1200329"/>
          </a:xfrm>
          <a:prstGeom prst="rect">
            <a:avLst/>
          </a:prstGeom>
          <a:noFill/>
        </p:spPr>
        <p:txBody>
          <a:bodyPr wrap="square" rtlCol="0">
            <a:spAutoFit/>
          </a:bodyPr>
          <a:lstStyle/>
          <a:p>
            <a:r>
              <a:rPr lang="en-US" sz="2400" dirty="0">
                <a:latin typeface="Aptos Display" panose="020B0004020202020204" pitchFamily="34" charset="0"/>
              </a:rPr>
              <a:t>We plotted different logs on cross-plots based on depo. facies and see a strong overlap in all pairs. Same combination can appear facie or another –&gt; part of the uncertainty comes from the logs. For ML this means limited cluster separability</a:t>
            </a:r>
            <a:endParaRPr lang="en-US" sz="2400" b="1" dirty="0">
              <a:latin typeface="Aptos Display" panose="020B0004020202020204" pitchFamily="34" charset="0"/>
            </a:endParaRPr>
          </a:p>
        </p:txBody>
      </p:sp>
      <p:sp>
        <p:nvSpPr>
          <p:cNvPr id="3" name="Title 2">
            <a:extLst>
              <a:ext uri="{FF2B5EF4-FFF2-40B4-BE49-F238E27FC236}">
                <a16:creationId xmlns:a16="http://schemas.microsoft.com/office/drawing/2014/main" id="{89B94569-B685-08CC-2AA2-DBEAD2D193C0}"/>
              </a:ext>
            </a:extLst>
          </p:cNvPr>
          <p:cNvSpPr>
            <a:spLocks noGrp="1"/>
          </p:cNvSpPr>
          <p:nvPr>
            <p:ph type="ctrTitle"/>
          </p:nvPr>
        </p:nvSpPr>
        <p:spPr/>
        <p:txBody>
          <a:bodyPr/>
          <a:lstStyle/>
          <a:p>
            <a:r>
              <a:rPr lang="en-US" dirty="0">
                <a:solidFill>
                  <a:schemeClr val="tx1"/>
                </a:solidFill>
                <a:latin typeface="Aptos Display" panose="020B0004020202020204" pitchFamily="34" charset="0"/>
              </a:rPr>
              <a:t>Log cross-plots strongly overlap</a:t>
            </a:r>
            <a:endParaRPr lang="en-GB" dirty="0">
              <a:solidFill>
                <a:schemeClr val="tx1"/>
              </a:solidFill>
              <a:latin typeface="Aptos Display" panose="020B0004020202020204" pitchFamily="34" charset="0"/>
            </a:endParaRPr>
          </a:p>
        </p:txBody>
      </p:sp>
      <p:pic>
        <p:nvPicPr>
          <p:cNvPr id="4" name="Picture 3">
            <a:extLst>
              <a:ext uri="{FF2B5EF4-FFF2-40B4-BE49-F238E27FC236}">
                <a16:creationId xmlns:a16="http://schemas.microsoft.com/office/drawing/2014/main" id="{BEB22607-93A1-6783-DFE3-744420A75CBA}"/>
              </a:ext>
            </a:extLst>
          </p:cNvPr>
          <p:cNvPicPr>
            <a:picLocks noChangeAspect="1"/>
          </p:cNvPicPr>
          <p:nvPr/>
        </p:nvPicPr>
        <p:blipFill>
          <a:blip r:embed="rId3"/>
          <a:stretch>
            <a:fillRect/>
          </a:stretch>
        </p:blipFill>
        <p:spPr>
          <a:xfrm>
            <a:off x="4161270" y="2698762"/>
            <a:ext cx="3656900" cy="3892267"/>
          </a:xfrm>
          <a:prstGeom prst="rect">
            <a:avLst/>
          </a:prstGeom>
        </p:spPr>
      </p:pic>
      <p:pic>
        <p:nvPicPr>
          <p:cNvPr id="6" name="Picture 5">
            <a:extLst>
              <a:ext uri="{FF2B5EF4-FFF2-40B4-BE49-F238E27FC236}">
                <a16:creationId xmlns:a16="http://schemas.microsoft.com/office/drawing/2014/main" id="{C5DED46A-9DF3-9484-595F-320D464F37BF}"/>
              </a:ext>
            </a:extLst>
          </p:cNvPr>
          <p:cNvPicPr>
            <a:picLocks noChangeAspect="1"/>
          </p:cNvPicPr>
          <p:nvPr/>
        </p:nvPicPr>
        <p:blipFill>
          <a:blip r:embed="rId4"/>
          <a:stretch>
            <a:fillRect/>
          </a:stretch>
        </p:blipFill>
        <p:spPr>
          <a:xfrm>
            <a:off x="404637" y="2686215"/>
            <a:ext cx="3693318" cy="3879719"/>
          </a:xfrm>
          <a:prstGeom prst="rect">
            <a:avLst/>
          </a:prstGeom>
        </p:spPr>
      </p:pic>
      <p:pic>
        <p:nvPicPr>
          <p:cNvPr id="7" name="Picture 6">
            <a:extLst>
              <a:ext uri="{FF2B5EF4-FFF2-40B4-BE49-F238E27FC236}">
                <a16:creationId xmlns:a16="http://schemas.microsoft.com/office/drawing/2014/main" id="{DDE14DFA-E02D-AD66-441A-6728BE371D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306563" y="2874075"/>
            <a:ext cx="1574922" cy="620424"/>
          </a:xfrm>
          <a:prstGeom prst="rect">
            <a:avLst/>
          </a:prstGeom>
        </p:spPr>
      </p:pic>
      <p:pic>
        <p:nvPicPr>
          <p:cNvPr id="9" name="Picture 8">
            <a:extLst>
              <a:ext uri="{FF2B5EF4-FFF2-40B4-BE49-F238E27FC236}">
                <a16:creationId xmlns:a16="http://schemas.microsoft.com/office/drawing/2014/main" id="{BE00A3A6-0C00-D8AA-7A06-6A9B74E0195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456" y="2916934"/>
            <a:ext cx="1489280" cy="586686"/>
          </a:xfrm>
          <a:prstGeom prst="rect">
            <a:avLst/>
          </a:prstGeom>
        </p:spPr>
      </p:pic>
      <p:pic>
        <p:nvPicPr>
          <p:cNvPr id="10" name="Picture 9">
            <a:extLst>
              <a:ext uri="{FF2B5EF4-FFF2-40B4-BE49-F238E27FC236}">
                <a16:creationId xmlns:a16="http://schemas.microsoft.com/office/drawing/2014/main" id="{6A2867B3-F8FB-ACBF-68A5-30372CB2212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167920" y="2900065"/>
            <a:ext cx="1574922" cy="620424"/>
          </a:xfrm>
          <a:prstGeom prst="rect">
            <a:avLst/>
          </a:prstGeom>
        </p:spPr>
      </p:pic>
      <p:pic>
        <p:nvPicPr>
          <p:cNvPr id="2" name="Picture 1">
            <a:extLst>
              <a:ext uri="{FF2B5EF4-FFF2-40B4-BE49-F238E27FC236}">
                <a16:creationId xmlns:a16="http://schemas.microsoft.com/office/drawing/2014/main" id="{634977E8-7C3C-A67D-2AB5-451ECC9C87AA}"/>
              </a:ext>
            </a:extLst>
          </p:cNvPr>
          <p:cNvPicPr>
            <a:picLocks noChangeAspect="1"/>
          </p:cNvPicPr>
          <p:nvPr/>
        </p:nvPicPr>
        <p:blipFill>
          <a:blip r:embed="rId6"/>
          <a:stretch>
            <a:fillRect/>
          </a:stretch>
        </p:blipFill>
        <p:spPr>
          <a:xfrm>
            <a:off x="7757426" y="2671282"/>
            <a:ext cx="3656900" cy="3895771"/>
          </a:xfrm>
          <a:prstGeom prst="rect">
            <a:avLst/>
          </a:prstGeom>
        </p:spPr>
      </p:pic>
      <p:sp>
        <p:nvSpPr>
          <p:cNvPr id="13" name="Slide Number Placeholder 1">
            <a:extLst>
              <a:ext uri="{FF2B5EF4-FFF2-40B4-BE49-F238E27FC236}">
                <a16:creationId xmlns:a16="http://schemas.microsoft.com/office/drawing/2014/main" id="{FE3E3240-7FF0-3048-49FA-CA43B46DA99D}"/>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7</a:t>
            </a:fld>
            <a:endParaRPr lang="ru-RU" sz="1400" dirty="0">
              <a:solidFill>
                <a:srgbClr val="1B4233"/>
              </a:solidFill>
            </a:endParaRPr>
          </a:p>
        </p:txBody>
      </p:sp>
      <p:pic>
        <p:nvPicPr>
          <p:cNvPr id="14" name="Picture 13">
            <a:extLst>
              <a:ext uri="{FF2B5EF4-FFF2-40B4-BE49-F238E27FC236}">
                <a16:creationId xmlns:a16="http://schemas.microsoft.com/office/drawing/2014/main" id="{D1FD392B-6C5B-2C8F-C212-32F1811B012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167920" y="2874075"/>
            <a:ext cx="1574922" cy="620424"/>
          </a:xfrm>
          <a:prstGeom prst="rect">
            <a:avLst/>
          </a:prstGeom>
        </p:spPr>
      </p:pic>
    </p:spTree>
    <p:extLst>
      <p:ext uri="{BB962C8B-B14F-4D97-AF65-F5344CB8AC3E}">
        <p14:creationId xmlns:p14="http://schemas.microsoft.com/office/powerpoint/2010/main" val="5574238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696A3-B30C-5615-71A5-5BED9C9A75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E91763-9335-D061-8099-78C5A12E9D6C}"/>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6781415B-EF4F-7B48-9826-0AECF2481569}"/>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 + lithology</a:t>
            </a:r>
          </a:p>
        </p:txBody>
      </p:sp>
      <p:pic>
        <p:nvPicPr>
          <p:cNvPr id="5" name="Picture 4">
            <a:extLst>
              <a:ext uri="{FF2B5EF4-FFF2-40B4-BE49-F238E27FC236}">
                <a16:creationId xmlns:a16="http://schemas.microsoft.com/office/drawing/2014/main" id="{E1A93F8A-3D95-7E98-B498-929558C0FB4A}"/>
              </a:ext>
            </a:extLst>
          </p:cNvPr>
          <p:cNvPicPr>
            <a:picLocks noChangeAspect="1"/>
          </p:cNvPicPr>
          <p:nvPr/>
        </p:nvPicPr>
        <p:blipFill>
          <a:blip r:embed="rId3"/>
          <a:stretch>
            <a:fillRect/>
          </a:stretch>
        </p:blipFill>
        <p:spPr>
          <a:xfrm>
            <a:off x="486133" y="1331622"/>
            <a:ext cx="8597321" cy="5263125"/>
          </a:xfrm>
          <a:prstGeom prst="rect">
            <a:avLst/>
          </a:prstGeom>
        </p:spPr>
      </p:pic>
    </p:spTree>
    <p:extLst>
      <p:ext uri="{BB962C8B-B14F-4D97-AF65-F5344CB8AC3E}">
        <p14:creationId xmlns:p14="http://schemas.microsoft.com/office/powerpoint/2010/main" val="12213871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719A6-5AB2-6DCE-265E-9CFCDB98EC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AD98C1-3A86-43A4-E1BF-B6AF533A3781}"/>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DB7BE7C1-F45B-1B41-6C03-BEEF93B15E21}"/>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 + lithology</a:t>
            </a:r>
          </a:p>
        </p:txBody>
      </p:sp>
      <p:pic>
        <p:nvPicPr>
          <p:cNvPr id="6" name="Picture 5">
            <a:extLst>
              <a:ext uri="{FF2B5EF4-FFF2-40B4-BE49-F238E27FC236}">
                <a16:creationId xmlns:a16="http://schemas.microsoft.com/office/drawing/2014/main" id="{C4567A6F-32A1-AD9E-B1D5-FC5755A9F556}"/>
              </a:ext>
            </a:extLst>
          </p:cNvPr>
          <p:cNvPicPr>
            <a:picLocks noChangeAspect="1"/>
          </p:cNvPicPr>
          <p:nvPr/>
        </p:nvPicPr>
        <p:blipFill>
          <a:blip r:embed="rId3"/>
          <a:stretch>
            <a:fillRect/>
          </a:stretch>
        </p:blipFill>
        <p:spPr>
          <a:xfrm>
            <a:off x="486133" y="1297458"/>
            <a:ext cx="5861664" cy="5391443"/>
          </a:xfrm>
          <a:prstGeom prst="rect">
            <a:avLst/>
          </a:prstGeom>
        </p:spPr>
      </p:pic>
    </p:spTree>
    <p:extLst>
      <p:ext uri="{BB962C8B-B14F-4D97-AF65-F5344CB8AC3E}">
        <p14:creationId xmlns:p14="http://schemas.microsoft.com/office/powerpoint/2010/main" val="3348886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4D364-96D1-E36F-F495-77CF3C727B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1B0B15-D2A8-702F-0F88-20DBB251B45F}"/>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3645C4AB-3414-E6BF-E807-8D55B52DEF00}"/>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 + lithology</a:t>
            </a:r>
          </a:p>
        </p:txBody>
      </p:sp>
      <p:pic>
        <p:nvPicPr>
          <p:cNvPr id="5" name="Picture 4">
            <a:extLst>
              <a:ext uri="{FF2B5EF4-FFF2-40B4-BE49-F238E27FC236}">
                <a16:creationId xmlns:a16="http://schemas.microsoft.com/office/drawing/2014/main" id="{1ED8B5B0-1FE8-7752-048B-B2B2AE5C3105}"/>
              </a:ext>
            </a:extLst>
          </p:cNvPr>
          <p:cNvPicPr>
            <a:picLocks noChangeAspect="1"/>
          </p:cNvPicPr>
          <p:nvPr/>
        </p:nvPicPr>
        <p:blipFill>
          <a:blip r:embed="rId3"/>
          <a:stretch>
            <a:fillRect/>
          </a:stretch>
        </p:blipFill>
        <p:spPr>
          <a:xfrm>
            <a:off x="345140" y="1331622"/>
            <a:ext cx="10045769" cy="5389796"/>
          </a:xfrm>
          <a:prstGeom prst="rect">
            <a:avLst/>
          </a:prstGeom>
        </p:spPr>
      </p:pic>
    </p:spTree>
    <p:extLst>
      <p:ext uri="{BB962C8B-B14F-4D97-AF65-F5344CB8AC3E}">
        <p14:creationId xmlns:p14="http://schemas.microsoft.com/office/powerpoint/2010/main" val="13148060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34787-270A-8128-6327-1F467538AE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D8B621-960C-78E1-88D7-409E2B05081C}"/>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981DDECA-9F2F-4F32-661B-F393C29BA6CD}"/>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NPHI, RHOB, DT (plus RT, RD) + Lithology</a:t>
            </a:r>
          </a:p>
        </p:txBody>
      </p:sp>
      <p:pic>
        <p:nvPicPr>
          <p:cNvPr id="8" name="Picture 7">
            <a:extLst>
              <a:ext uri="{FF2B5EF4-FFF2-40B4-BE49-F238E27FC236}">
                <a16:creationId xmlns:a16="http://schemas.microsoft.com/office/drawing/2014/main" id="{EDB352E0-C94D-A03D-1FAD-8E076B11F43A}"/>
              </a:ext>
            </a:extLst>
          </p:cNvPr>
          <p:cNvPicPr>
            <a:picLocks noChangeAspect="1"/>
          </p:cNvPicPr>
          <p:nvPr/>
        </p:nvPicPr>
        <p:blipFill>
          <a:blip r:embed="rId3"/>
          <a:stretch>
            <a:fillRect/>
          </a:stretch>
        </p:blipFill>
        <p:spPr>
          <a:xfrm>
            <a:off x="574831" y="1331622"/>
            <a:ext cx="8818551" cy="5336283"/>
          </a:xfrm>
          <a:prstGeom prst="rect">
            <a:avLst/>
          </a:prstGeom>
        </p:spPr>
      </p:pic>
    </p:spTree>
    <p:extLst>
      <p:ext uri="{BB962C8B-B14F-4D97-AF65-F5344CB8AC3E}">
        <p14:creationId xmlns:p14="http://schemas.microsoft.com/office/powerpoint/2010/main" val="6517091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D4B50-504C-193F-B9CE-90A31F06A2B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B30928-EF0A-CA44-D5D9-4DA8F0019635}"/>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592F0032-F23F-548A-251C-B00777A510C3}"/>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NPHI, RHOB, DT (plus RT, RD) + Lithology</a:t>
            </a:r>
          </a:p>
        </p:txBody>
      </p:sp>
      <p:pic>
        <p:nvPicPr>
          <p:cNvPr id="5" name="Picture 4">
            <a:extLst>
              <a:ext uri="{FF2B5EF4-FFF2-40B4-BE49-F238E27FC236}">
                <a16:creationId xmlns:a16="http://schemas.microsoft.com/office/drawing/2014/main" id="{DADACBC5-B086-5372-3A7D-516E8A689A12}"/>
              </a:ext>
            </a:extLst>
          </p:cNvPr>
          <p:cNvPicPr>
            <a:picLocks noChangeAspect="1"/>
          </p:cNvPicPr>
          <p:nvPr/>
        </p:nvPicPr>
        <p:blipFill>
          <a:blip r:embed="rId3"/>
          <a:stretch>
            <a:fillRect/>
          </a:stretch>
        </p:blipFill>
        <p:spPr>
          <a:xfrm>
            <a:off x="486134" y="1297458"/>
            <a:ext cx="5717240" cy="5312927"/>
          </a:xfrm>
          <a:prstGeom prst="rect">
            <a:avLst/>
          </a:prstGeom>
        </p:spPr>
      </p:pic>
    </p:spTree>
    <p:extLst>
      <p:ext uri="{BB962C8B-B14F-4D97-AF65-F5344CB8AC3E}">
        <p14:creationId xmlns:p14="http://schemas.microsoft.com/office/powerpoint/2010/main" val="3947945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48B3E-5CA0-81DC-0083-E89A75323D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903FD4-987A-7629-2D47-56770EE8A07E}"/>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43A9C6B8-5F1D-2E58-E963-2D833315AFBA}"/>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NPHI, RHOB, DT (plus RT, RD) + Lithology</a:t>
            </a:r>
          </a:p>
        </p:txBody>
      </p:sp>
      <p:pic>
        <p:nvPicPr>
          <p:cNvPr id="6" name="Picture 5">
            <a:extLst>
              <a:ext uri="{FF2B5EF4-FFF2-40B4-BE49-F238E27FC236}">
                <a16:creationId xmlns:a16="http://schemas.microsoft.com/office/drawing/2014/main" id="{ACC0C53A-C42C-49AA-4529-EED1AEA51EBA}"/>
              </a:ext>
            </a:extLst>
          </p:cNvPr>
          <p:cNvPicPr>
            <a:picLocks noChangeAspect="1"/>
          </p:cNvPicPr>
          <p:nvPr/>
        </p:nvPicPr>
        <p:blipFill>
          <a:blip r:embed="rId3"/>
          <a:stretch>
            <a:fillRect/>
          </a:stretch>
        </p:blipFill>
        <p:spPr>
          <a:xfrm>
            <a:off x="197428" y="1331623"/>
            <a:ext cx="10058400" cy="5402906"/>
          </a:xfrm>
          <a:prstGeom prst="rect">
            <a:avLst/>
          </a:prstGeom>
        </p:spPr>
      </p:pic>
    </p:spTree>
    <p:extLst>
      <p:ext uri="{BB962C8B-B14F-4D97-AF65-F5344CB8AC3E}">
        <p14:creationId xmlns:p14="http://schemas.microsoft.com/office/powerpoint/2010/main" val="9846533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0E165-EED8-793E-24CC-BF8E574DF1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70D094-76C0-B617-9A55-74CC6691785D}"/>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F9302164-149D-B2A0-C589-D50374ACE289}"/>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SW, KLOGH</a:t>
            </a:r>
          </a:p>
        </p:txBody>
      </p:sp>
      <p:pic>
        <p:nvPicPr>
          <p:cNvPr id="5" name="Picture 4">
            <a:extLst>
              <a:ext uri="{FF2B5EF4-FFF2-40B4-BE49-F238E27FC236}">
                <a16:creationId xmlns:a16="http://schemas.microsoft.com/office/drawing/2014/main" id="{421348D2-75D5-35DF-CF58-73E08FED3845}"/>
              </a:ext>
            </a:extLst>
          </p:cNvPr>
          <p:cNvPicPr>
            <a:picLocks noChangeAspect="1"/>
          </p:cNvPicPr>
          <p:nvPr/>
        </p:nvPicPr>
        <p:blipFill>
          <a:blip r:embed="rId3"/>
          <a:stretch>
            <a:fillRect/>
          </a:stretch>
        </p:blipFill>
        <p:spPr>
          <a:xfrm>
            <a:off x="486133" y="1331622"/>
            <a:ext cx="8590231" cy="5256214"/>
          </a:xfrm>
          <a:prstGeom prst="rect">
            <a:avLst/>
          </a:prstGeom>
        </p:spPr>
      </p:pic>
    </p:spTree>
    <p:extLst>
      <p:ext uri="{BB962C8B-B14F-4D97-AF65-F5344CB8AC3E}">
        <p14:creationId xmlns:p14="http://schemas.microsoft.com/office/powerpoint/2010/main" val="30638545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72B31-D199-21BF-FB9B-8DE3C1EF12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996535-09A8-96A4-F310-70289301E15D}"/>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317D3E00-3EAA-990A-592A-9FA292A58A8A}"/>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SW, KLOGH</a:t>
            </a:r>
          </a:p>
        </p:txBody>
      </p:sp>
      <p:pic>
        <p:nvPicPr>
          <p:cNvPr id="6" name="Picture 5">
            <a:extLst>
              <a:ext uri="{FF2B5EF4-FFF2-40B4-BE49-F238E27FC236}">
                <a16:creationId xmlns:a16="http://schemas.microsoft.com/office/drawing/2014/main" id="{73182F89-1A30-B6E4-AE56-B6F6705BCE93}"/>
              </a:ext>
            </a:extLst>
          </p:cNvPr>
          <p:cNvPicPr>
            <a:picLocks noChangeAspect="1"/>
          </p:cNvPicPr>
          <p:nvPr/>
        </p:nvPicPr>
        <p:blipFill>
          <a:blip r:embed="rId3"/>
          <a:stretch>
            <a:fillRect/>
          </a:stretch>
        </p:blipFill>
        <p:spPr>
          <a:xfrm>
            <a:off x="612949" y="1331622"/>
            <a:ext cx="5725506" cy="5357347"/>
          </a:xfrm>
          <a:prstGeom prst="rect">
            <a:avLst/>
          </a:prstGeom>
        </p:spPr>
      </p:pic>
    </p:spTree>
    <p:extLst>
      <p:ext uri="{BB962C8B-B14F-4D97-AF65-F5344CB8AC3E}">
        <p14:creationId xmlns:p14="http://schemas.microsoft.com/office/powerpoint/2010/main" val="2422127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C3314-2444-EE2D-D532-42EB3703C6E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1695F88-A21F-CDB1-C3B7-BAAC1CCA9E12}"/>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9DC4B465-5793-A839-511D-AA50E0926F9C}"/>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SW, KLOGH</a:t>
            </a:r>
          </a:p>
        </p:txBody>
      </p:sp>
      <p:pic>
        <p:nvPicPr>
          <p:cNvPr id="5" name="Picture 4">
            <a:extLst>
              <a:ext uri="{FF2B5EF4-FFF2-40B4-BE49-F238E27FC236}">
                <a16:creationId xmlns:a16="http://schemas.microsoft.com/office/drawing/2014/main" id="{7C7FE025-C9D0-A578-9C88-A5862AAF8D55}"/>
              </a:ext>
            </a:extLst>
          </p:cNvPr>
          <p:cNvPicPr>
            <a:picLocks noChangeAspect="1"/>
          </p:cNvPicPr>
          <p:nvPr/>
        </p:nvPicPr>
        <p:blipFill>
          <a:blip r:embed="rId3"/>
          <a:stretch>
            <a:fillRect/>
          </a:stretch>
        </p:blipFill>
        <p:spPr>
          <a:xfrm>
            <a:off x="405245" y="1411754"/>
            <a:ext cx="10048009" cy="5363164"/>
          </a:xfrm>
          <a:prstGeom prst="rect">
            <a:avLst/>
          </a:prstGeom>
        </p:spPr>
      </p:pic>
    </p:spTree>
    <p:extLst>
      <p:ext uri="{BB962C8B-B14F-4D97-AF65-F5344CB8AC3E}">
        <p14:creationId xmlns:p14="http://schemas.microsoft.com/office/powerpoint/2010/main" val="12513899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CF3CA-D27F-F317-0075-C5A2658AA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B59E12-B5B5-CA1E-C205-02B2E773D885}"/>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1DF6FC9F-C413-C52C-190F-7613D256E9E9}"/>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DT</a:t>
            </a:r>
          </a:p>
        </p:txBody>
      </p:sp>
      <p:pic>
        <p:nvPicPr>
          <p:cNvPr id="6" name="Picture 5">
            <a:extLst>
              <a:ext uri="{FF2B5EF4-FFF2-40B4-BE49-F238E27FC236}">
                <a16:creationId xmlns:a16="http://schemas.microsoft.com/office/drawing/2014/main" id="{179A7927-6DB5-F791-9C3C-EFBB7F2DDE28}"/>
              </a:ext>
            </a:extLst>
          </p:cNvPr>
          <p:cNvPicPr>
            <a:picLocks noChangeAspect="1"/>
          </p:cNvPicPr>
          <p:nvPr/>
        </p:nvPicPr>
        <p:blipFill>
          <a:blip r:embed="rId3"/>
          <a:stretch>
            <a:fillRect/>
          </a:stretch>
        </p:blipFill>
        <p:spPr>
          <a:xfrm>
            <a:off x="486133" y="1297458"/>
            <a:ext cx="8356531" cy="5356751"/>
          </a:xfrm>
          <a:prstGeom prst="rect">
            <a:avLst/>
          </a:prstGeom>
        </p:spPr>
      </p:pic>
    </p:spTree>
    <p:extLst>
      <p:ext uri="{BB962C8B-B14F-4D97-AF65-F5344CB8AC3E}">
        <p14:creationId xmlns:p14="http://schemas.microsoft.com/office/powerpoint/2010/main" val="173896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96142-2725-6953-B052-6FD64DC3965D}"/>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8AF3B660-A762-CE49-D8EB-261388051EE3}"/>
              </a:ext>
            </a:extLst>
          </p:cNvPr>
          <p:cNvPicPr>
            <a:picLocks noChangeAspect="1"/>
          </p:cNvPicPr>
          <p:nvPr/>
        </p:nvPicPr>
        <p:blipFill>
          <a:blip r:embed="rId3"/>
          <a:stretch>
            <a:fillRect/>
          </a:stretch>
        </p:blipFill>
        <p:spPr>
          <a:xfrm>
            <a:off x="397663" y="1012909"/>
            <a:ext cx="6397992" cy="5455063"/>
          </a:xfrm>
          <a:prstGeom prst="rect">
            <a:avLst/>
          </a:prstGeom>
        </p:spPr>
      </p:pic>
      <p:sp>
        <p:nvSpPr>
          <p:cNvPr id="3" name="Title 2">
            <a:extLst>
              <a:ext uri="{FF2B5EF4-FFF2-40B4-BE49-F238E27FC236}">
                <a16:creationId xmlns:a16="http://schemas.microsoft.com/office/drawing/2014/main" id="{0A602AA9-F154-8E7B-15AE-7B12D0D315FF}"/>
              </a:ext>
            </a:extLst>
          </p:cNvPr>
          <p:cNvSpPr>
            <a:spLocks noGrp="1"/>
          </p:cNvSpPr>
          <p:nvPr>
            <p:ph type="ctrTitle"/>
          </p:nvPr>
        </p:nvSpPr>
        <p:spPr/>
        <p:txBody>
          <a:bodyPr/>
          <a:lstStyle/>
          <a:p>
            <a:r>
              <a:rPr lang="en-GB" dirty="0">
                <a:solidFill>
                  <a:schemeClr val="tx1"/>
                </a:solidFill>
                <a:latin typeface="Aptos Display" panose="020B0004020202020204" pitchFamily="34" charset="0"/>
              </a:rPr>
              <a:t>Data scarcity</a:t>
            </a:r>
          </a:p>
        </p:txBody>
      </p:sp>
      <p:sp>
        <p:nvSpPr>
          <p:cNvPr id="22" name="Rectangle 21">
            <a:extLst>
              <a:ext uri="{FF2B5EF4-FFF2-40B4-BE49-F238E27FC236}">
                <a16:creationId xmlns:a16="http://schemas.microsoft.com/office/drawing/2014/main" id="{118B20A6-3236-EF76-ECEC-103989C08BE4}"/>
              </a:ext>
            </a:extLst>
          </p:cNvPr>
          <p:cNvSpPr/>
          <p:nvPr/>
        </p:nvSpPr>
        <p:spPr>
          <a:xfrm>
            <a:off x="6961909" y="960592"/>
            <a:ext cx="4391891" cy="492066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en-US" sz="2400" b="1" dirty="0">
                <a:solidFill>
                  <a:schemeClr val="tx1"/>
                </a:solidFill>
                <a:latin typeface="Aptos Display" panose="020B0004020202020204" pitchFamily="34" charset="0"/>
              </a:rPr>
              <a:t>Inputs: </a:t>
            </a:r>
          </a:p>
          <a:p>
            <a:pPr marL="742950" lvl="1" indent="-285750">
              <a:spcBef>
                <a:spcPts val="600"/>
              </a:spcBef>
              <a:buFont typeface="Arial" panose="020B0604020202020204" pitchFamily="34" charset="0"/>
              <a:buChar char="•"/>
            </a:pPr>
            <a:r>
              <a:rPr lang="en-US" sz="2400" dirty="0">
                <a:solidFill>
                  <a:schemeClr val="tx1"/>
                </a:solidFill>
                <a:latin typeface="Aptos Display" panose="020B0004020202020204" pitchFamily="34" charset="0"/>
              </a:rPr>
              <a:t>logs; </a:t>
            </a:r>
          </a:p>
          <a:p>
            <a:pPr marL="742950" lvl="1" indent="-285750">
              <a:spcBef>
                <a:spcPts val="600"/>
              </a:spcBef>
              <a:buFont typeface="Arial" panose="020B0604020202020204" pitchFamily="34" charset="0"/>
              <a:buChar char="•"/>
            </a:pPr>
            <a:r>
              <a:rPr lang="en-US" sz="2400" dirty="0">
                <a:solidFill>
                  <a:schemeClr val="tx1"/>
                </a:solidFill>
                <a:latin typeface="Aptos Display" panose="020B0004020202020204" pitchFamily="34" charset="0"/>
              </a:rPr>
              <a:t>log-derived curves; </a:t>
            </a:r>
          </a:p>
          <a:p>
            <a:pPr marL="742950" lvl="1" indent="-285750">
              <a:spcBef>
                <a:spcPts val="600"/>
              </a:spcBef>
              <a:buFont typeface="Arial" panose="020B0604020202020204" pitchFamily="34" charset="0"/>
              <a:buChar char="•"/>
            </a:pPr>
            <a:r>
              <a:rPr lang="en-US" sz="2400" dirty="0">
                <a:solidFill>
                  <a:schemeClr val="tx1"/>
                </a:solidFill>
                <a:latin typeface="Aptos Display" panose="020B0004020202020204" pitchFamily="34" charset="0"/>
              </a:rPr>
              <a:t>9 depo. facies; </a:t>
            </a:r>
          </a:p>
          <a:p>
            <a:pPr marL="742950" lvl="1" indent="-285750">
              <a:spcBef>
                <a:spcPts val="600"/>
              </a:spcBef>
              <a:buFont typeface="Arial" panose="020B0604020202020204" pitchFamily="34" charset="0"/>
              <a:buChar char="•"/>
            </a:pPr>
            <a:r>
              <a:rPr lang="en-US" sz="2400" dirty="0">
                <a:solidFill>
                  <a:schemeClr val="tx1"/>
                </a:solidFill>
                <a:latin typeface="Aptos Display" panose="020B0004020202020204" pitchFamily="34" charset="0"/>
              </a:rPr>
              <a:t>6 lithology labels.</a:t>
            </a:r>
          </a:p>
          <a:p>
            <a:pPr marL="285750" indent="-285750">
              <a:spcBef>
                <a:spcPts val="600"/>
              </a:spcBef>
              <a:buFont typeface="Arial" panose="020B0604020202020204" pitchFamily="34" charset="0"/>
              <a:buChar char="•"/>
            </a:pPr>
            <a:endParaRPr lang="en-US" sz="2400" dirty="0">
              <a:solidFill>
                <a:schemeClr val="tx1"/>
              </a:solidFill>
              <a:latin typeface="Aptos Display" panose="020B0004020202020204" pitchFamily="34" charset="0"/>
            </a:endParaRPr>
          </a:p>
          <a:p>
            <a:pPr marL="285750" indent="-285750">
              <a:spcBef>
                <a:spcPts val="600"/>
              </a:spcBef>
              <a:buFont typeface="Arial" panose="020B0604020202020204" pitchFamily="34" charset="0"/>
              <a:buChar char="•"/>
            </a:pPr>
            <a:r>
              <a:rPr lang="en-US" sz="2400" dirty="0">
                <a:solidFill>
                  <a:schemeClr val="tx1"/>
                </a:solidFill>
                <a:latin typeface="Aptos Display" panose="020B0004020202020204" pitchFamily="34" charset="0"/>
              </a:rPr>
              <a:t>For modelling we use wells with consistent depo. facies vs logs picks</a:t>
            </a:r>
            <a:endParaRPr lang="en-GB" sz="2400" dirty="0">
              <a:solidFill>
                <a:schemeClr val="tx1"/>
              </a:solidFill>
              <a:latin typeface="Aptos Display" panose="020B0004020202020204" pitchFamily="34" charset="0"/>
            </a:endParaRPr>
          </a:p>
        </p:txBody>
      </p:sp>
      <p:sp>
        <p:nvSpPr>
          <p:cNvPr id="8" name="Right Brace 7">
            <a:extLst>
              <a:ext uri="{FF2B5EF4-FFF2-40B4-BE49-F238E27FC236}">
                <a16:creationId xmlns:a16="http://schemas.microsoft.com/office/drawing/2014/main" id="{10A9C866-3195-9D03-00C3-9A024C781936}"/>
              </a:ext>
            </a:extLst>
          </p:cNvPr>
          <p:cNvSpPr/>
          <p:nvPr/>
        </p:nvSpPr>
        <p:spPr>
          <a:xfrm rot="5400000">
            <a:off x="1985674" y="5647377"/>
            <a:ext cx="142257" cy="1552251"/>
          </a:xfrm>
          <a:prstGeom prst="rightBrace">
            <a:avLst/>
          </a:prstGeom>
          <a:ln w="19050">
            <a:solidFill>
              <a:srgbClr val="1B423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D77CD3D-18DA-FA04-AA98-492636612B38}"/>
              </a:ext>
            </a:extLst>
          </p:cNvPr>
          <p:cNvSpPr txBox="1"/>
          <p:nvPr/>
        </p:nvSpPr>
        <p:spPr>
          <a:xfrm>
            <a:off x="1777890" y="6428719"/>
            <a:ext cx="852054" cy="369332"/>
          </a:xfrm>
          <a:prstGeom prst="rect">
            <a:avLst/>
          </a:prstGeom>
          <a:noFill/>
        </p:spPr>
        <p:txBody>
          <a:bodyPr wrap="square" rtlCol="0">
            <a:spAutoFit/>
          </a:bodyPr>
          <a:lstStyle/>
          <a:p>
            <a:r>
              <a:rPr lang="en-US" dirty="0">
                <a:solidFill>
                  <a:srgbClr val="1B4233"/>
                </a:solidFill>
                <a:latin typeface="Aptos Display" panose="020B0004020202020204" pitchFamily="34" charset="0"/>
              </a:rPr>
              <a:t>logs</a:t>
            </a:r>
          </a:p>
        </p:txBody>
      </p:sp>
      <p:sp>
        <p:nvSpPr>
          <p:cNvPr id="11" name="Right Brace 10">
            <a:extLst>
              <a:ext uri="{FF2B5EF4-FFF2-40B4-BE49-F238E27FC236}">
                <a16:creationId xmlns:a16="http://schemas.microsoft.com/office/drawing/2014/main" id="{CE28330D-520D-9070-D24A-9F6EE48435D3}"/>
              </a:ext>
            </a:extLst>
          </p:cNvPr>
          <p:cNvSpPr/>
          <p:nvPr/>
        </p:nvSpPr>
        <p:spPr>
          <a:xfrm rot="5400000">
            <a:off x="3258263" y="5944719"/>
            <a:ext cx="142257" cy="947959"/>
          </a:xfrm>
          <a:prstGeom prst="rightBrace">
            <a:avLst/>
          </a:prstGeom>
          <a:ln w="19050">
            <a:solidFill>
              <a:srgbClr val="01606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B52C4D9-1C87-C549-F039-F3F7F4DADDED}"/>
              </a:ext>
            </a:extLst>
          </p:cNvPr>
          <p:cNvSpPr txBox="1"/>
          <p:nvPr/>
        </p:nvSpPr>
        <p:spPr>
          <a:xfrm>
            <a:off x="2783272" y="6428719"/>
            <a:ext cx="1337826" cy="369332"/>
          </a:xfrm>
          <a:prstGeom prst="rect">
            <a:avLst/>
          </a:prstGeom>
          <a:noFill/>
        </p:spPr>
        <p:txBody>
          <a:bodyPr wrap="square" rtlCol="0">
            <a:spAutoFit/>
          </a:bodyPr>
          <a:lstStyle/>
          <a:p>
            <a:r>
              <a:rPr lang="en-US" dirty="0">
                <a:solidFill>
                  <a:srgbClr val="1B4233"/>
                </a:solidFill>
                <a:latin typeface="Aptos Display" panose="020B0004020202020204" pitchFamily="34" charset="0"/>
              </a:rPr>
              <a:t>log-derived</a:t>
            </a:r>
          </a:p>
        </p:txBody>
      </p:sp>
      <p:sp>
        <p:nvSpPr>
          <p:cNvPr id="13" name="Right Brace 12">
            <a:extLst>
              <a:ext uri="{FF2B5EF4-FFF2-40B4-BE49-F238E27FC236}">
                <a16:creationId xmlns:a16="http://schemas.microsoft.com/office/drawing/2014/main" id="{9B239A49-5485-1F07-3592-B89EF18FE7E9}"/>
              </a:ext>
            </a:extLst>
          </p:cNvPr>
          <p:cNvSpPr/>
          <p:nvPr/>
        </p:nvSpPr>
        <p:spPr>
          <a:xfrm rot="5400000">
            <a:off x="4563216" y="5611401"/>
            <a:ext cx="142259" cy="1641763"/>
          </a:xfrm>
          <a:prstGeom prst="rightBrace">
            <a:avLst/>
          </a:prstGeom>
          <a:ln w="19050">
            <a:solidFill>
              <a:srgbClr val="5A5C5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61340D2-6575-D5AA-E405-D0DB5CF8DB3C}"/>
              </a:ext>
            </a:extLst>
          </p:cNvPr>
          <p:cNvSpPr txBox="1"/>
          <p:nvPr/>
        </p:nvSpPr>
        <p:spPr>
          <a:xfrm>
            <a:off x="4414344" y="6428719"/>
            <a:ext cx="736946" cy="369332"/>
          </a:xfrm>
          <a:prstGeom prst="rect">
            <a:avLst/>
          </a:prstGeom>
          <a:noFill/>
        </p:spPr>
        <p:txBody>
          <a:bodyPr wrap="square" rtlCol="0">
            <a:spAutoFit/>
          </a:bodyPr>
          <a:lstStyle/>
          <a:p>
            <a:r>
              <a:rPr lang="en-US" dirty="0">
                <a:solidFill>
                  <a:srgbClr val="5A5C5B"/>
                </a:solidFill>
                <a:latin typeface="Aptos Display" panose="020B0004020202020204" pitchFamily="34" charset="0"/>
              </a:rPr>
              <a:t>core</a:t>
            </a:r>
          </a:p>
        </p:txBody>
      </p:sp>
      <p:sp>
        <p:nvSpPr>
          <p:cNvPr id="16" name="Right Brace 15">
            <a:extLst>
              <a:ext uri="{FF2B5EF4-FFF2-40B4-BE49-F238E27FC236}">
                <a16:creationId xmlns:a16="http://schemas.microsoft.com/office/drawing/2014/main" id="{D1FD10BB-2936-6D40-69BD-07C4B8F7F579}"/>
              </a:ext>
            </a:extLst>
          </p:cNvPr>
          <p:cNvSpPr/>
          <p:nvPr/>
        </p:nvSpPr>
        <p:spPr>
          <a:xfrm rot="5400000">
            <a:off x="5591766" y="6221122"/>
            <a:ext cx="142257" cy="395153"/>
          </a:xfrm>
          <a:prstGeom prst="rightBrace">
            <a:avLst/>
          </a:prstGeom>
          <a:ln w="19050">
            <a:solidFill>
              <a:srgbClr val="64196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0992D858-400D-77F8-48D4-9EEC30EFB3F6}"/>
              </a:ext>
            </a:extLst>
          </p:cNvPr>
          <p:cNvSpPr txBox="1"/>
          <p:nvPr/>
        </p:nvSpPr>
        <p:spPr>
          <a:xfrm>
            <a:off x="5290677" y="6428719"/>
            <a:ext cx="5229607" cy="369332"/>
          </a:xfrm>
          <a:prstGeom prst="rect">
            <a:avLst/>
          </a:prstGeom>
          <a:noFill/>
        </p:spPr>
        <p:txBody>
          <a:bodyPr wrap="square" rtlCol="0">
            <a:spAutoFit/>
          </a:bodyPr>
          <a:lstStyle/>
          <a:p>
            <a:r>
              <a:rPr lang="en-US" dirty="0">
                <a:solidFill>
                  <a:srgbClr val="641964"/>
                </a:solidFill>
                <a:latin typeface="Aptos Display" panose="020B0004020202020204" pitchFamily="34" charset="0"/>
              </a:rPr>
              <a:t>lithology and facies labels</a:t>
            </a:r>
          </a:p>
        </p:txBody>
      </p:sp>
      <p:sp>
        <p:nvSpPr>
          <p:cNvPr id="24" name="Rectangle 23">
            <a:extLst>
              <a:ext uri="{FF2B5EF4-FFF2-40B4-BE49-F238E27FC236}">
                <a16:creationId xmlns:a16="http://schemas.microsoft.com/office/drawing/2014/main" id="{EA8B9B67-495F-F164-6568-86201E741767}"/>
              </a:ext>
            </a:extLst>
          </p:cNvPr>
          <p:cNvSpPr/>
          <p:nvPr/>
        </p:nvSpPr>
        <p:spPr>
          <a:xfrm>
            <a:off x="5396805" y="5309445"/>
            <a:ext cx="234916" cy="518651"/>
          </a:xfrm>
          <a:prstGeom prst="rect">
            <a:avLst/>
          </a:prstGeom>
          <a:noFill/>
          <a:ln w="38100">
            <a:solidFill>
              <a:srgbClr val="FDA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BE7C48-4651-D6A4-26C0-BD8FCB24B1F0}"/>
              </a:ext>
            </a:extLst>
          </p:cNvPr>
          <p:cNvSpPr/>
          <p:nvPr/>
        </p:nvSpPr>
        <p:spPr>
          <a:xfrm>
            <a:off x="5407196" y="3818642"/>
            <a:ext cx="234916" cy="518651"/>
          </a:xfrm>
          <a:prstGeom prst="rect">
            <a:avLst/>
          </a:prstGeom>
          <a:noFill/>
          <a:ln w="38100">
            <a:solidFill>
              <a:srgbClr val="FDA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D2F66A2-DCD7-FCCB-C361-E3F3025BA88B}"/>
              </a:ext>
            </a:extLst>
          </p:cNvPr>
          <p:cNvSpPr/>
          <p:nvPr/>
        </p:nvSpPr>
        <p:spPr>
          <a:xfrm>
            <a:off x="5396805" y="2317448"/>
            <a:ext cx="234916" cy="518651"/>
          </a:xfrm>
          <a:prstGeom prst="rect">
            <a:avLst/>
          </a:prstGeom>
          <a:noFill/>
          <a:ln w="38100">
            <a:solidFill>
              <a:srgbClr val="FDAE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62D67C3-330A-0572-889B-5CBAA8242836}"/>
              </a:ext>
            </a:extLst>
          </p:cNvPr>
          <p:cNvSpPr/>
          <p:nvPr/>
        </p:nvSpPr>
        <p:spPr>
          <a:xfrm>
            <a:off x="4879972" y="3963078"/>
            <a:ext cx="234917" cy="229778"/>
          </a:xfrm>
          <a:prstGeom prst="ellipse">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cxnSp>
        <p:nvCxnSpPr>
          <p:cNvPr id="29" name="Straight Arrow Connector 28">
            <a:extLst>
              <a:ext uri="{FF2B5EF4-FFF2-40B4-BE49-F238E27FC236}">
                <a16:creationId xmlns:a16="http://schemas.microsoft.com/office/drawing/2014/main" id="{017670EF-B10C-7113-E81D-3114EC98C35F}"/>
              </a:ext>
            </a:extLst>
          </p:cNvPr>
          <p:cNvCxnSpPr>
            <a:stCxn id="27" idx="0"/>
          </p:cNvCxnSpPr>
          <p:nvPr/>
        </p:nvCxnSpPr>
        <p:spPr>
          <a:xfrm flipV="1">
            <a:off x="4997431" y="2836099"/>
            <a:ext cx="399374" cy="1126979"/>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24109B4-6FEF-9547-773F-6B7F0A32EB5E}"/>
              </a:ext>
            </a:extLst>
          </p:cNvPr>
          <p:cNvCxnSpPr>
            <a:cxnSpLocks/>
            <a:stCxn id="27" idx="6"/>
            <a:endCxn id="25" idx="1"/>
          </p:cNvCxnSpPr>
          <p:nvPr/>
        </p:nvCxnSpPr>
        <p:spPr>
          <a:xfrm>
            <a:off x="5114889" y="4077967"/>
            <a:ext cx="29230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43B4EF2-25AB-3418-3DD8-19D9B43FFD0C}"/>
              </a:ext>
            </a:extLst>
          </p:cNvPr>
          <p:cNvCxnSpPr>
            <a:cxnSpLocks/>
            <a:stCxn id="27" idx="4"/>
          </p:cNvCxnSpPr>
          <p:nvPr/>
        </p:nvCxnSpPr>
        <p:spPr>
          <a:xfrm>
            <a:off x="4997431" y="4192856"/>
            <a:ext cx="399374" cy="108993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6F8B18A-0C2A-6684-94F8-F32344755441}"/>
              </a:ext>
            </a:extLst>
          </p:cNvPr>
          <p:cNvSpPr/>
          <p:nvPr/>
        </p:nvSpPr>
        <p:spPr>
          <a:xfrm>
            <a:off x="10520284" y="4077967"/>
            <a:ext cx="234917" cy="229778"/>
          </a:xfrm>
          <a:prstGeom prst="ellipse">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9" name="Slide Number Placeholder 1">
            <a:extLst>
              <a:ext uri="{FF2B5EF4-FFF2-40B4-BE49-F238E27FC236}">
                <a16:creationId xmlns:a16="http://schemas.microsoft.com/office/drawing/2014/main" id="{425134AD-1CF7-6EAA-7A6E-374E297CB688}"/>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8</a:t>
            </a:fld>
            <a:endParaRPr lang="ru-RU" sz="1400" dirty="0">
              <a:solidFill>
                <a:srgbClr val="1B4233"/>
              </a:solidFill>
            </a:endParaRPr>
          </a:p>
        </p:txBody>
      </p:sp>
    </p:spTree>
    <p:extLst>
      <p:ext uri="{BB962C8B-B14F-4D97-AF65-F5344CB8AC3E}">
        <p14:creationId xmlns:p14="http://schemas.microsoft.com/office/powerpoint/2010/main" val="19777057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98E7B-633C-C7AD-20B4-3BDE20A1CA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4E78B3-1D7F-F255-1476-70DA2977308D}"/>
              </a:ext>
            </a:extLst>
          </p:cNvPr>
          <p:cNvSpPr>
            <a:spLocks noGrp="1"/>
          </p:cNvSpPr>
          <p:nvPr>
            <p:ph type="ctrTitle"/>
          </p:nvPr>
        </p:nvSpPr>
        <p:spPr/>
        <p:txBody>
          <a:bodyPr/>
          <a:lstStyle/>
          <a:p>
            <a:r>
              <a:rPr lang="en-GB" dirty="0"/>
              <a:t>Question 2</a:t>
            </a:r>
          </a:p>
        </p:txBody>
      </p:sp>
      <p:sp>
        <p:nvSpPr>
          <p:cNvPr id="2" name="TextBox 1">
            <a:extLst>
              <a:ext uri="{FF2B5EF4-FFF2-40B4-BE49-F238E27FC236}">
                <a16:creationId xmlns:a16="http://schemas.microsoft.com/office/drawing/2014/main" id="{54F4A23F-09F9-FA6E-3487-FFF177A7069B}"/>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VSH, PHIF, DT</a:t>
            </a:r>
          </a:p>
        </p:txBody>
      </p:sp>
      <p:pic>
        <p:nvPicPr>
          <p:cNvPr id="5" name="Picture 4">
            <a:extLst>
              <a:ext uri="{FF2B5EF4-FFF2-40B4-BE49-F238E27FC236}">
                <a16:creationId xmlns:a16="http://schemas.microsoft.com/office/drawing/2014/main" id="{20553FC8-ECBA-F6F0-A231-C3BE4F0308B0}"/>
              </a:ext>
            </a:extLst>
          </p:cNvPr>
          <p:cNvPicPr>
            <a:picLocks noChangeAspect="1"/>
          </p:cNvPicPr>
          <p:nvPr/>
        </p:nvPicPr>
        <p:blipFill>
          <a:blip r:embed="rId3"/>
          <a:stretch>
            <a:fillRect/>
          </a:stretch>
        </p:blipFill>
        <p:spPr>
          <a:xfrm>
            <a:off x="486133" y="1331622"/>
            <a:ext cx="5874328" cy="5453346"/>
          </a:xfrm>
          <a:prstGeom prst="rect">
            <a:avLst/>
          </a:prstGeom>
        </p:spPr>
      </p:pic>
    </p:spTree>
    <p:extLst>
      <p:ext uri="{BB962C8B-B14F-4D97-AF65-F5344CB8AC3E}">
        <p14:creationId xmlns:p14="http://schemas.microsoft.com/office/powerpoint/2010/main" val="39504920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8124A-E38A-FAC7-65DA-2887AE16F9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B54B0C-3CE0-003A-3DEF-EFB556691967}"/>
              </a:ext>
            </a:extLst>
          </p:cNvPr>
          <p:cNvSpPr>
            <a:spLocks noGrp="1"/>
          </p:cNvSpPr>
          <p:nvPr>
            <p:ph type="ctrTitle"/>
          </p:nvPr>
        </p:nvSpPr>
        <p:spPr/>
        <p:txBody>
          <a:bodyPr/>
          <a:lstStyle/>
          <a:p>
            <a:r>
              <a:rPr lang="en-GB" dirty="0"/>
              <a:t>question 3</a:t>
            </a:r>
          </a:p>
        </p:txBody>
      </p:sp>
      <p:sp>
        <p:nvSpPr>
          <p:cNvPr id="2" name="TextBox 1">
            <a:extLst>
              <a:ext uri="{FF2B5EF4-FFF2-40B4-BE49-F238E27FC236}">
                <a16:creationId xmlns:a16="http://schemas.microsoft.com/office/drawing/2014/main" id="{01F0FDE1-86E0-47ED-0EA8-D1A5615DB1EC}"/>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Does adding engineered features help? </a:t>
            </a:r>
            <a:r>
              <a:rPr lang="en-US" dirty="0">
                <a:solidFill>
                  <a:srgbClr val="FF0000"/>
                </a:solidFill>
              </a:rPr>
              <a:t>	</a:t>
            </a:r>
            <a:endParaRPr lang="en-US" dirty="0"/>
          </a:p>
        </p:txBody>
      </p:sp>
      <p:sp>
        <p:nvSpPr>
          <p:cNvPr id="17" name="TextBox 16">
            <a:extLst>
              <a:ext uri="{FF2B5EF4-FFF2-40B4-BE49-F238E27FC236}">
                <a16:creationId xmlns:a16="http://schemas.microsoft.com/office/drawing/2014/main" id="{8F16F316-DF23-F493-5810-E6A09D063EF2}"/>
              </a:ext>
            </a:extLst>
          </p:cNvPr>
          <p:cNvSpPr txBox="1"/>
          <p:nvPr/>
        </p:nvSpPr>
        <p:spPr>
          <a:xfrm>
            <a:off x="486133" y="1434293"/>
            <a:ext cx="10867667" cy="923330"/>
          </a:xfrm>
          <a:prstGeom prst="rect">
            <a:avLst/>
          </a:prstGeom>
          <a:solidFill>
            <a:schemeClr val="bg1">
              <a:lumMod val="95000"/>
            </a:schemeClr>
          </a:solidFill>
        </p:spPr>
        <p:txBody>
          <a:bodyPr wrap="square" rtlCol="0">
            <a:spAutoFit/>
          </a:bodyPr>
          <a:lstStyle/>
          <a:p>
            <a:r>
              <a:rPr lang="en-US" dirty="0"/>
              <a:t>+ Engineered features: </a:t>
            </a:r>
          </a:p>
          <a:p>
            <a:r>
              <a:rPr lang="en-US" dirty="0"/>
              <a:t>	</a:t>
            </a:r>
            <a:r>
              <a:rPr lang="en-US" b="1" dirty="0"/>
              <a:t>GR slope: </a:t>
            </a:r>
            <a:r>
              <a:rPr lang="en-US" dirty="0"/>
              <a:t>d(GR)/</a:t>
            </a:r>
            <a:r>
              <a:rPr lang="en-US" dirty="0" err="1"/>
              <a:t>dz</a:t>
            </a:r>
            <a:r>
              <a:rPr lang="en-US" dirty="0"/>
              <a:t> in 3.5 m window to capture coarsening up (Mouth Bar) vs fining up (Tidal Bar, Tidal Channel)</a:t>
            </a:r>
          </a:p>
          <a:p>
            <a:r>
              <a:rPr lang="en-US" dirty="0"/>
              <a:t>	</a:t>
            </a:r>
          </a:p>
        </p:txBody>
      </p:sp>
      <p:sp>
        <p:nvSpPr>
          <p:cNvPr id="13" name="TextBox 12">
            <a:extLst>
              <a:ext uri="{FF2B5EF4-FFF2-40B4-BE49-F238E27FC236}">
                <a16:creationId xmlns:a16="http://schemas.microsoft.com/office/drawing/2014/main" id="{93EDD2EF-9FFB-D8F5-CDD5-08393DD9E57F}"/>
              </a:ext>
            </a:extLst>
          </p:cNvPr>
          <p:cNvSpPr txBox="1"/>
          <p:nvPr/>
        </p:nvSpPr>
        <p:spPr>
          <a:xfrm>
            <a:off x="486133" y="2587376"/>
            <a:ext cx="5395122" cy="3546677"/>
          </a:xfrm>
          <a:prstGeom prst="rect">
            <a:avLst/>
          </a:prstGeom>
          <a:solidFill>
            <a:schemeClr val="bg1">
              <a:lumMod val="95000"/>
            </a:schemeClr>
          </a:solidFill>
        </p:spPr>
        <p:txBody>
          <a:bodyPr wrap="square">
            <a:spAutoFit/>
          </a:bodyPr>
          <a:lstStyle/>
          <a:p>
            <a:pPr>
              <a:lnSpc>
                <a:spcPct val="115000"/>
              </a:lnSpc>
              <a:spcAft>
                <a:spcPts val="800"/>
              </a:spcAft>
              <a:buNone/>
            </a:pPr>
            <a:r>
              <a:rPr lang="en-US" sz="1800" kern="100" dirty="0">
                <a:effectLst/>
                <a:latin typeface="+mj-lt"/>
                <a:ea typeface="Aptos" panose="020B0004020202020204" pitchFamily="34" charset="0"/>
                <a:cs typeface="Times New Roman" panose="02020603050405020304" pitchFamily="18" charset="0"/>
              </a:rPr>
              <a:t>Script implementation</a:t>
            </a:r>
          </a:p>
          <a:p>
            <a:pPr>
              <a:lnSpc>
                <a:spcPct val="115000"/>
              </a:lnSpc>
              <a:spcAft>
                <a:spcPts val="800"/>
              </a:spcAft>
              <a:buNone/>
            </a:pPr>
            <a:r>
              <a:rPr lang="en-US" sz="1800" kern="100" dirty="0">
                <a:effectLst/>
                <a:latin typeface="+mj-lt"/>
                <a:ea typeface="Aptos" panose="020B0004020202020204" pitchFamily="34" charset="0"/>
                <a:cs typeface="Times New Roman" panose="02020603050405020304" pitchFamily="18" charset="0"/>
              </a:rPr>
              <a:t>For each well:</a:t>
            </a:r>
          </a:p>
          <a:p>
            <a:pPr marL="342900" lvl="0" indent="-342900">
              <a:lnSpc>
                <a:spcPct val="115000"/>
              </a:lnSpc>
              <a:spcAft>
                <a:spcPts val="80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Sort data by depth</a:t>
            </a:r>
          </a:p>
          <a:p>
            <a:pPr>
              <a:lnSpc>
                <a:spcPct val="115000"/>
              </a:lnSpc>
              <a:spcAft>
                <a:spcPts val="800"/>
              </a:spcAft>
              <a:buNone/>
            </a:pPr>
            <a:r>
              <a:rPr lang="en-US" sz="1800" kern="100" dirty="0">
                <a:effectLst/>
                <a:latin typeface="+mj-lt"/>
                <a:ea typeface="Aptos" panose="020B0004020202020204" pitchFamily="34" charset="0"/>
                <a:cs typeface="Times New Roman" panose="02020603050405020304" pitchFamily="18" charset="0"/>
              </a:rPr>
              <a:t>For each depth point:</a:t>
            </a:r>
          </a:p>
          <a:p>
            <a:pPr marL="342900" lvl="0" indent="-342900">
              <a:lnSpc>
                <a:spcPct val="115000"/>
              </a:lnSpc>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Define window boundaries (±1.75m from current point)</a:t>
            </a:r>
          </a:p>
          <a:p>
            <a:pPr marL="342900" lvl="0" indent="-342900">
              <a:lnSpc>
                <a:spcPct val="115000"/>
              </a:lnSpc>
              <a:spcAft>
                <a:spcPts val="80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Find all points within window</a:t>
            </a:r>
          </a:p>
          <a:p>
            <a:pPr>
              <a:lnSpc>
                <a:spcPct val="115000"/>
              </a:lnSpc>
              <a:spcAft>
                <a:spcPts val="800"/>
              </a:spcAft>
              <a:buNone/>
            </a:pPr>
            <a:r>
              <a:rPr lang="en-US" sz="1800" kern="100" dirty="0">
                <a:effectLst/>
                <a:latin typeface="+mj-lt"/>
                <a:ea typeface="Aptos" panose="020B0004020202020204" pitchFamily="34" charset="0"/>
                <a:cs typeface="Times New Roman" panose="02020603050405020304" pitchFamily="18" charset="0"/>
              </a:rPr>
              <a:t>If ≥3 points available:</a:t>
            </a:r>
          </a:p>
          <a:p>
            <a:pPr marL="342900" lvl="0" indent="-342900">
              <a:lnSpc>
                <a:spcPct val="115000"/>
              </a:lnSpc>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Perform linear regression (least squares regression)</a:t>
            </a:r>
          </a:p>
          <a:p>
            <a:pPr marL="342900" lvl="0" indent="-342900">
              <a:lnSpc>
                <a:spcPct val="115000"/>
              </a:lnSpc>
              <a:spcAft>
                <a:spcPts val="80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Extract slope coefficient (d(GR)/</a:t>
            </a:r>
            <a:r>
              <a:rPr lang="en-US" sz="1800" kern="100" dirty="0" err="1">
                <a:effectLst/>
                <a:latin typeface="+mj-lt"/>
                <a:ea typeface="Aptos" panose="020B0004020202020204" pitchFamily="34" charset="0"/>
                <a:cs typeface="Times New Roman" panose="02020603050405020304" pitchFamily="18" charset="0"/>
              </a:rPr>
              <a:t>dz</a:t>
            </a:r>
            <a:r>
              <a:rPr lang="en-US" sz="1800" kern="100" dirty="0">
                <a:effectLst/>
                <a:latin typeface="+mj-lt"/>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4275456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D4A9-B890-87F6-D54F-BDBCC12F5A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EA9599-D5FD-3154-0436-179C40693686}"/>
              </a:ext>
            </a:extLst>
          </p:cNvPr>
          <p:cNvSpPr>
            <a:spLocks noGrp="1"/>
          </p:cNvSpPr>
          <p:nvPr>
            <p:ph type="ctrTitle"/>
          </p:nvPr>
        </p:nvSpPr>
        <p:spPr/>
        <p:txBody>
          <a:bodyPr/>
          <a:lstStyle/>
          <a:p>
            <a:r>
              <a:rPr lang="en-GB" dirty="0"/>
              <a:t>question 3</a:t>
            </a:r>
          </a:p>
        </p:txBody>
      </p:sp>
      <p:sp>
        <p:nvSpPr>
          <p:cNvPr id="17" name="TextBox 16">
            <a:extLst>
              <a:ext uri="{FF2B5EF4-FFF2-40B4-BE49-F238E27FC236}">
                <a16:creationId xmlns:a16="http://schemas.microsoft.com/office/drawing/2014/main" id="{7A6B9770-B274-5406-F5D0-FE905B014E01}"/>
              </a:ext>
            </a:extLst>
          </p:cNvPr>
          <p:cNvSpPr txBox="1"/>
          <p:nvPr/>
        </p:nvSpPr>
        <p:spPr>
          <a:xfrm>
            <a:off x="486133" y="1434293"/>
            <a:ext cx="10867667" cy="923330"/>
          </a:xfrm>
          <a:prstGeom prst="rect">
            <a:avLst/>
          </a:prstGeom>
          <a:solidFill>
            <a:schemeClr val="bg1">
              <a:lumMod val="95000"/>
            </a:schemeClr>
          </a:solidFill>
        </p:spPr>
        <p:txBody>
          <a:bodyPr wrap="square" rtlCol="0">
            <a:spAutoFit/>
          </a:bodyPr>
          <a:lstStyle/>
          <a:p>
            <a:r>
              <a:rPr lang="en-US" dirty="0"/>
              <a:t>+ Engineered features: </a:t>
            </a:r>
          </a:p>
          <a:p>
            <a:r>
              <a:rPr lang="en-US" dirty="0"/>
              <a:t>	</a:t>
            </a:r>
            <a:r>
              <a:rPr lang="en-US" b="1" dirty="0"/>
              <a:t>GR slope: </a:t>
            </a:r>
            <a:r>
              <a:rPr lang="en-US" dirty="0"/>
              <a:t>d(GR)/</a:t>
            </a:r>
            <a:r>
              <a:rPr lang="en-US" dirty="0" err="1"/>
              <a:t>dz</a:t>
            </a:r>
            <a:r>
              <a:rPr lang="en-US" dirty="0"/>
              <a:t> in 3.5 m window to capture coarsening up (Mouth Bar) vs fining up (Tidal Bar, Tidal Channel)</a:t>
            </a:r>
          </a:p>
          <a:p>
            <a:r>
              <a:rPr lang="en-US" dirty="0"/>
              <a:t>	</a:t>
            </a:r>
          </a:p>
        </p:txBody>
      </p:sp>
      <p:pic>
        <p:nvPicPr>
          <p:cNvPr id="8" name="Picture 7">
            <a:extLst>
              <a:ext uri="{FF2B5EF4-FFF2-40B4-BE49-F238E27FC236}">
                <a16:creationId xmlns:a16="http://schemas.microsoft.com/office/drawing/2014/main" id="{AB85E80A-CD06-C1BE-8194-DDA05374BF85}"/>
              </a:ext>
            </a:extLst>
          </p:cNvPr>
          <p:cNvPicPr>
            <a:picLocks noChangeAspect="1"/>
          </p:cNvPicPr>
          <p:nvPr/>
        </p:nvPicPr>
        <p:blipFill>
          <a:blip r:embed="rId3"/>
          <a:stretch>
            <a:fillRect/>
          </a:stretch>
        </p:blipFill>
        <p:spPr>
          <a:xfrm>
            <a:off x="129991" y="2728119"/>
            <a:ext cx="5789975" cy="3544518"/>
          </a:xfrm>
          <a:prstGeom prst="rect">
            <a:avLst/>
          </a:prstGeom>
        </p:spPr>
      </p:pic>
      <p:sp>
        <p:nvSpPr>
          <p:cNvPr id="9" name="TextBox 8">
            <a:extLst>
              <a:ext uri="{FF2B5EF4-FFF2-40B4-BE49-F238E27FC236}">
                <a16:creationId xmlns:a16="http://schemas.microsoft.com/office/drawing/2014/main" id="{A32BD218-AAB0-27CB-1061-402E57B6CB76}"/>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a:t>
            </a:r>
          </a:p>
        </p:txBody>
      </p:sp>
      <p:sp>
        <p:nvSpPr>
          <p:cNvPr id="10" name="TextBox 9">
            <a:extLst>
              <a:ext uri="{FF2B5EF4-FFF2-40B4-BE49-F238E27FC236}">
                <a16:creationId xmlns:a16="http://schemas.microsoft.com/office/drawing/2014/main" id="{B770F08E-68EE-15CD-3A8E-1AA0DCBA0AF4}"/>
              </a:ext>
            </a:extLst>
          </p:cNvPr>
          <p:cNvSpPr txBox="1"/>
          <p:nvPr/>
        </p:nvSpPr>
        <p:spPr>
          <a:xfrm>
            <a:off x="2425588" y="2381717"/>
            <a:ext cx="4234297" cy="369332"/>
          </a:xfrm>
          <a:prstGeom prst="rect">
            <a:avLst/>
          </a:prstGeom>
          <a:noFill/>
        </p:spPr>
        <p:txBody>
          <a:bodyPr wrap="square" rtlCol="0">
            <a:spAutoFit/>
          </a:bodyPr>
          <a:lstStyle/>
          <a:p>
            <a:r>
              <a:rPr lang="en-US" dirty="0"/>
              <a:t>Without the GR slope feature</a:t>
            </a:r>
          </a:p>
        </p:txBody>
      </p:sp>
      <p:sp>
        <p:nvSpPr>
          <p:cNvPr id="12" name="TextBox 11">
            <a:extLst>
              <a:ext uri="{FF2B5EF4-FFF2-40B4-BE49-F238E27FC236}">
                <a16:creationId xmlns:a16="http://schemas.microsoft.com/office/drawing/2014/main" id="{7B43062D-6CA1-1F74-3477-2658905D1B02}"/>
              </a:ext>
            </a:extLst>
          </p:cNvPr>
          <p:cNvSpPr txBox="1"/>
          <p:nvPr/>
        </p:nvSpPr>
        <p:spPr>
          <a:xfrm>
            <a:off x="8324161" y="2405811"/>
            <a:ext cx="3029640" cy="369332"/>
          </a:xfrm>
          <a:prstGeom prst="rect">
            <a:avLst/>
          </a:prstGeom>
          <a:noFill/>
        </p:spPr>
        <p:txBody>
          <a:bodyPr wrap="square" rtlCol="0">
            <a:spAutoFit/>
          </a:bodyPr>
          <a:lstStyle/>
          <a:p>
            <a:r>
              <a:rPr lang="en-US" dirty="0"/>
              <a:t>With GR slope feature</a:t>
            </a:r>
          </a:p>
        </p:txBody>
      </p:sp>
      <p:pic>
        <p:nvPicPr>
          <p:cNvPr id="16" name="Picture 15">
            <a:extLst>
              <a:ext uri="{FF2B5EF4-FFF2-40B4-BE49-F238E27FC236}">
                <a16:creationId xmlns:a16="http://schemas.microsoft.com/office/drawing/2014/main" id="{B2A3C339-9A1F-B7C7-632B-34BA01174482}"/>
              </a:ext>
            </a:extLst>
          </p:cNvPr>
          <p:cNvPicPr>
            <a:picLocks noChangeAspect="1"/>
          </p:cNvPicPr>
          <p:nvPr/>
        </p:nvPicPr>
        <p:blipFill>
          <a:blip r:embed="rId4"/>
          <a:stretch>
            <a:fillRect/>
          </a:stretch>
        </p:blipFill>
        <p:spPr>
          <a:xfrm>
            <a:off x="5919966" y="2809307"/>
            <a:ext cx="5734267" cy="3473400"/>
          </a:xfrm>
          <a:prstGeom prst="rect">
            <a:avLst/>
          </a:prstGeom>
        </p:spPr>
      </p:pic>
    </p:spTree>
    <p:extLst>
      <p:ext uri="{BB962C8B-B14F-4D97-AF65-F5344CB8AC3E}">
        <p14:creationId xmlns:p14="http://schemas.microsoft.com/office/powerpoint/2010/main" val="32297628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030CA-A115-CF4C-8FD2-25A6AA74D5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6B1EDC-11CE-477A-1436-27989BD9A3F0}"/>
              </a:ext>
            </a:extLst>
          </p:cNvPr>
          <p:cNvSpPr>
            <a:spLocks noGrp="1"/>
          </p:cNvSpPr>
          <p:nvPr>
            <p:ph type="ctrTitle"/>
          </p:nvPr>
        </p:nvSpPr>
        <p:spPr/>
        <p:txBody>
          <a:bodyPr/>
          <a:lstStyle/>
          <a:p>
            <a:r>
              <a:rPr lang="en-GB" dirty="0"/>
              <a:t>question 3</a:t>
            </a:r>
          </a:p>
        </p:txBody>
      </p:sp>
      <p:sp>
        <p:nvSpPr>
          <p:cNvPr id="17" name="TextBox 16">
            <a:extLst>
              <a:ext uri="{FF2B5EF4-FFF2-40B4-BE49-F238E27FC236}">
                <a16:creationId xmlns:a16="http://schemas.microsoft.com/office/drawing/2014/main" id="{75D57464-F8DD-9C83-AB88-5FBE766796AF}"/>
              </a:ext>
            </a:extLst>
          </p:cNvPr>
          <p:cNvSpPr txBox="1"/>
          <p:nvPr/>
        </p:nvSpPr>
        <p:spPr>
          <a:xfrm>
            <a:off x="486133" y="1434293"/>
            <a:ext cx="10867667" cy="646331"/>
          </a:xfrm>
          <a:prstGeom prst="rect">
            <a:avLst/>
          </a:prstGeom>
          <a:solidFill>
            <a:schemeClr val="bg1">
              <a:lumMod val="95000"/>
            </a:schemeClr>
          </a:solidFill>
        </p:spPr>
        <p:txBody>
          <a:bodyPr wrap="square" rtlCol="0">
            <a:spAutoFit/>
          </a:bodyPr>
          <a:lstStyle/>
          <a:p>
            <a:r>
              <a:rPr lang="en-US" dirty="0"/>
              <a:t>+ Engineered features: </a:t>
            </a:r>
          </a:p>
          <a:p>
            <a:r>
              <a:rPr lang="en-US" dirty="0"/>
              <a:t>	</a:t>
            </a:r>
            <a:r>
              <a:rPr lang="en-US" b="1" dirty="0"/>
              <a:t>GR slope: </a:t>
            </a:r>
            <a:r>
              <a:rPr lang="en-US" dirty="0"/>
              <a:t>d(GR)/</a:t>
            </a:r>
            <a:r>
              <a:rPr lang="en-US" dirty="0" err="1"/>
              <a:t>dz</a:t>
            </a:r>
            <a:r>
              <a:rPr lang="en-US" dirty="0"/>
              <a:t> in 3.5 m window to capture coarsening up (Mouth Bar) vs fining up (Tidal Bar, Tidal Channel)</a:t>
            </a:r>
          </a:p>
        </p:txBody>
      </p:sp>
      <p:sp>
        <p:nvSpPr>
          <p:cNvPr id="9" name="TextBox 8">
            <a:extLst>
              <a:ext uri="{FF2B5EF4-FFF2-40B4-BE49-F238E27FC236}">
                <a16:creationId xmlns:a16="http://schemas.microsoft.com/office/drawing/2014/main" id="{E894F13D-392D-8FFE-E728-BF818A00FED4}"/>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a:t>
            </a:r>
          </a:p>
        </p:txBody>
      </p:sp>
      <p:pic>
        <p:nvPicPr>
          <p:cNvPr id="6" name="Picture 5">
            <a:extLst>
              <a:ext uri="{FF2B5EF4-FFF2-40B4-BE49-F238E27FC236}">
                <a16:creationId xmlns:a16="http://schemas.microsoft.com/office/drawing/2014/main" id="{0641457C-1A12-780D-D3A8-CB11D8D13134}"/>
              </a:ext>
            </a:extLst>
          </p:cNvPr>
          <p:cNvPicPr>
            <a:picLocks noChangeAspect="1"/>
          </p:cNvPicPr>
          <p:nvPr/>
        </p:nvPicPr>
        <p:blipFill>
          <a:blip r:embed="rId3"/>
          <a:stretch>
            <a:fillRect/>
          </a:stretch>
        </p:blipFill>
        <p:spPr>
          <a:xfrm>
            <a:off x="332511" y="2063559"/>
            <a:ext cx="8717972" cy="4661693"/>
          </a:xfrm>
          <a:prstGeom prst="rect">
            <a:avLst/>
          </a:prstGeom>
        </p:spPr>
      </p:pic>
    </p:spTree>
    <p:extLst>
      <p:ext uri="{BB962C8B-B14F-4D97-AF65-F5344CB8AC3E}">
        <p14:creationId xmlns:p14="http://schemas.microsoft.com/office/powerpoint/2010/main" val="11636225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F7F51-DDEF-4170-52CA-6ABE46D9B18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5B344A-D60D-F69B-0BF2-018AFD168AD2}"/>
              </a:ext>
            </a:extLst>
          </p:cNvPr>
          <p:cNvSpPr>
            <a:spLocks noGrp="1"/>
          </p:cNvSpPr>
          <p:nvPr>
            <p:ph type="ctrTitle"/>
          </p:nvPr>
        </p:nvSpPr>
        <p:spPr/>
        <p:txBody>
          <a:bodyPr/>
          <a:lstStyle/>
          <a:p>
            <a:r>
              <a:rPr lang="en-GB" dirty="0"/>
              <a:t>question 3</a:t>
            </a:r>
          </a:p>
        </p:txBody>
      </p:sp>
      <p:sp>
        <p:nvSpPr>
          <p:cNvPr id="2" name="TextBox 1">
            <a:extLst>
              <a:ext uri="{FF2B5EF4-FFF2-40B4-BE49-F238E27FC236}">
                <a16:creationId xmlns:a16="http://schemas.microsoft.com/office/drawing/2014/main" id="{6E4ACC04-8DA7-3E9C-68DF-D946F1D09D14}"/>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Does adding engineered features help? </a:t>
            </a:r>
            <a:r>
              <a:rPr lang="en-US" dirty="0">
                <a:solidFill>
                  <a:srgbClr val="FF0000"/>
                </a:solidFill>
              </a:rPr>
              <a:t>	</a:t>
            </a:r>
            <a:endParaRPr lang="en-US" dirty="0"/>
          </a:p>
        </p:txBody>
      </p:sp>
      <p:sp>
        <p:nvSpPr>
          <p:cNvPr id="17" name="TextBox 16">
            <a:extLst>
              <a:ext uri="{FF2B5EF4-FFF2-40B4-BE49-F238E27FC236}">
                <a16:creationId xmlns:a16="http://schemas.microsoft.com/office/drawing/2014/main" id="{617F07CE-8B38-F2E1-B78A-07124BD868F2}"/>
              </a:ext>
            </a:extLst>
          </p:cNvPr>
          <p:cNvSpPr txBox="1"/>
          <p:nvPr/>
        </p:nvSpPr>
        <p:spPr>
          <a:xfrm>
            <a:off x="486133" y="1434293"/>
            <a:ext cx="10867667" cy="923330"/>
          </a:xfrm>
          <a:prstGeom prst="rect">
            <a:avLst/>
          </a:prstGeom>
          <a:solidFill>
            <a:schemeClr val="bg1">
              <a:lumMod val="95000"/>
            </a:schemeClr>
          </a:solidFill>
        </p:spPr>
        <p:txBody>
          <a:bodyPr wrap="square" rtlCol="0">
            <a:spAutoFit/>
          </a:bodyPr>
          <a:lstStyle/>
          <a:p>
            <a:r>
              <a:rPr lang="en-US" dirty="0"/>
              <a:t>+ Engineered features: </a:t>
            </a:r>
          </a:p>
          <a:p>
            <a:r>
              <a:rPr lang="en-US" dirty="0"/>
              <a:t>	</a:t>
            </a:r>
            <a:r>
              <a:rPr lang="en-US" b="1" dirty="0"/>
              <a:t> GR serration: </a:t>
            </a:r>
            <a:r>
              <a:rPr lang="en-US" dirty="0"/>
              <a:t>rolling std (GR) in 3m window because it is higher in heteroliths/mud-draped tidal bars, lower in blocky channels	</a:t>
            </a:r>
          </a:p>
        </p:txBody>
      </p:sp>
      <p:sp>
        <p:nvSpPr>
          <p:cNvPr id="13" name="TextBox 12">
            <a:extLst>
              <a:ext uri="{FF2B5EF4-FFF2-40B4-BE49-F238E27FC236}">
                <a16:creationId xmlns:a16="http://schemas.microsoft.com/office/drawing/2014/main" id="{65A268DE-C920-7DE1-3F09-C5D1B27C8A26}"/>
              </a:ext>
            </a:extLst>
          </p:cNvPr>
          <p:cNvSpPr txBox="1"/>
          <p:nvPr/>
        </p:nvSpPr>
        <p:spPr>
          <a:xfrm>
            <a:off x="486133" y="2587376"/>
            <a:ext cx="5395122" cy="4070410"/>
          </a:xfrm>
          <a:prstGeom prst="rect">
            <a:avLst/>
          </a:prstGeom>
          <a:solidFill>
            <a:schemeClr val="bg1">
              <a:lumMod val="95000"/>
            </a:schemeClr>
          </a:solidFill>
        </p:spPr>
        <p:txBody>
          <a:bodyPr wrap="square">
            <a:spAutoFit/>
          </a:bodyPr>
          <a:lstStyle/>
          <a:p>
            <a:pPr>
              <a:lnSpc>
                <a:spcPct val="115000"/>
              </a:lnSpc>
              <a:spcAft>
                <a:spcPts val="800"/>
              </a:spcAft>
              <a:buNone/>
            </a:pPr>
            <a:r>
              <a:rPr lang="en-US" sz="1800" kern="100" dirty="0">
                <a:effectLst/>
                <a:latin typeface="+mj-lt"/>
                <a:ea typeface="Aptos" panose="020B0004020202020204" pitchFamily="34" charset="0"/>
                <a:cs typeface="Times New Roman" panose="02020603050405020304" pitchFamily="18" charset="0"/>
              </a:rPr>
              <a:t>Script implementation</a:t>
            </a:r>
          </a:p>
          <a:p>
            <a:pPr>
              <a:lnSpc>
                <a:spcPct val="115000"/>
              </a:lnSpc>
              <a:spcAft>
                <a:spcPts val="800"/>
              </a:spcAft>
              <a:buNone/>
            </a:pPr>
            <a:r>
              <a:rPr lang="en-US" sz="1800" kern="100" dirty="0">
                <a:effectLst/>
                <a:latin typeface="+mj-lt"/>
                <a:ea typeface="Aptos" panose="020B0004020202020204" pitchFamily="34" charset="0"/>
                <a:cs typeface="Times New Roman" panose="02020603050405020304" pitchFamily="18" charset="0"/>
              </a:rPr>
              <a:t>For each well:</a:t>
            </a:r>
          </a:p>
          <a:p>
            <a:pPr marL="342900" lvl="0" indent="-342900">
              <a:lnSpc>
                <a:spcPct val="115000"/>
              </a:lnSpc>
              <a:spcAft>
                <a:spcPts val="80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Sort data by depth</a:t>
            </a:r>
          </a:p>
          <a:p>
            <a:pPr>
              <a:lnSpc>
                <a:spcPct val="115000"/>
              </a:lnSpc>
              <a:spcAft>
                <a:spcPts val="800"/>
              </a:spcAft>
              <a:buNone/>
            </a:pPr>
            <a:r>
              <a:rPr lang="en-US" sz="1800" kern="100" dirty="0">
                <a:effectLst/>
                <a:latin typeface="+mj-lt"/>
                <a:ea typeface="Aptos" panose="020B0004020202020204" pitchFamily="34" charset="0"/>
                <a:cs typeface="Times New Roman" panose="02020603050405020304" pitchFamily="18" charset="0"/>
              </a:rPr>
              <a:t>For each depth point:</a:t>
            </a:r>
          </a:p>
          <a:p>
            <a:pPr marL="342900" lvl="0" indent="-342900">
              <a:lnSpc>
                <a:spcPct val="115000"/>
              </a:lnSpc>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Define window boundaries (±1.5m from current point)</a:t>
            </a:r>
          </a:p>
          <a:p>
            <a:pPr marL="342900" lvl="0" indent="-342900">
              <a:lnSpc>
                <a:spcPct val="115000"/>
              </a:lnSpc>
              <a:spcAft>
                <a:spcPts val="80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Find all points within window</a:t>
            </a:r>
          </a:p>
          <a:p>
            <a:pPr marL="342900" lvl="0" indent="-342900">
              <a:lnSpc>
                <a:spcPct val="115000"/>
              </a:lnSpc>
              <a:spcAft>
                <a:spcPts val="800"/>
              </a:spcAft>
              <a:buFont typeface="Symbol" panose="05050102010706020507" pitchFamily="18" charset="2"/>
              <a:buChar char=""/>
            </a:pPr>
            <a:r>
              <a:rPr lang="en-US" kern="100" dirty="0">
                <a:latin typeface="+mj-lt"/>
                <a:ea typeface="Aptos" panose="020B0004020202020204" pitchFamily="34" charset="0"/>
                <a:cs typeface="Times New Roman" panose="02020603050405020304" pitchFamily="18" charset="0"/>
              </a:rPr>
              <a:t>Create paired arrays</a:t>
            </a:r>
          </a:p>
          <a:p>
            <a:pPr marL="342900" lvl="0" indent="-342900">
              <a:lnSpc>
                <a:spcPct val="115000"/>
              </a:lnSpc>
              <a:spcAft>
                <a:spcPts val="80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Calculate means</a:t>
            </a:r>
          </a:p>
          <a:p>
            <a:pPr marL="342900" lvl="0" indent="-342900">
              <a:lnSpc>
                <a:spcPct val="115000"/>
              </a:lnSpc>
              <a:spcAft>
                <a:spcPts val="800"/>
              </a:spcAft>
              <a:buFont typeface="Symbol" panose="05050102010706020507" pitchFamily="18" charset="2"/>
              <a:buChar char=""/>
            </a:pPr>
            <a:r>
              <a:rPr lang="en-US" kern="100" dirty="0">
                <a:latin typeface="+mj-lt"/>
                <a:ea typeface="Aptos" panose="020B0004020202020204" pitchFamily="34" charset="0"/>
                <a:cs typeface="Times New Roman" panose="02020603050405020304" pitchFamily="18" charset="0"/>
              </a:rPr>
              <a:t>Calculate slope with least squares formula</a:t>
            </a:r>
          </a:p>
          <a:p>
            <a:pPr marL="342900" lvl="0" indent="-342900">
              <a:lnSpc>
                <a:spcPct val="115000"/>
              </a:lnSpc>
              <a:spcAft>
                <a:spcPts val="800"/>
              </a:spcAft>
              <a:buFont typeface="Symbol" panose="05050102010706020507" pitchFamily="18" charset="2"/>
              <a:buChar char=""/>
            </a:pPr>
            <a:endParaRPr lang="en-US" sz="1800" kern="100" dirty="0">
              <a:solidFill>
                <a:srgbClr val="FF0000"/>
              </a:solidFill>
              <a:effectLs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073323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0E190-CDB3-606C-6747-F937B635DC1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EE3D9F-B5B5-8ACE-2DD2-54705096F588}"/>
              </a:ext>
            </a:extLst>
          </p:cNvPr>
          <p:cNvSpPr>
            <a:spLocks noGrp="1"/>
          </p:cNvSpPr>
          <p:nvPr>
            <p:ph type="ctrTitle"/>
          </p:nvPr>
        </p:nvSpPr>
        <p:spPr/>
        <p:txBody>
          <a:bodyPr/>
          <a:lstStyle/>
          <a:p>
            <a:r>
              <a:rPr lang="en-GB" dirty="0"/>
              <a:t>question 3</a:t>
            </a:r>
          </a:p>
        </p:txBody>
      </p:sp>
      <p:sp>
        <p:nvSpPr>
          <p:cNvPr id="17" name="TextBox 16">
            <a:extLst>
              <a:ext uri="{FF2B5EF4-FFF2-40B4-BE49-F238E27FC236}">
                <a16:creationId xmlns:a16="http://schemas.microsoft.com/office/drawing/2014/main" id="{A551CB7F-AD91-41E8-E2FB-3DC6240F3957}"/>
              </a:ext>
            </a:extLst>
          </p:cNvPr>
          <p:cNvSpPr txBox="1"/>
          <p:nvPr/>
        </p:nvSpPr>
        <p:spPr>
          <a:xfrm>
            <a:off x="486133" y="1434293"/>
            <a:ext cx="10867667" cy="923330"/>
          </a:xfrm>
          <a:prstGeom prst="rect">
            <a:avLst/>
          </a:prstGeom>
          <a:solidFill>
            <a:schemeClr val="bg1">
              <a:lumMod val="95000"/>
            </a:schemeClr>
          </a:solidFill>
        </p:spPr>
        <p:txBody>
          <a:bodyPr wrap="square" rtlCol="0">
            <a:spAutoFit/>
          </a:bodyPr>
          <a:lstStyle/>
          <a:p>
            <a:r>
              <a:rPr lang="en-US" dirty="0"/>
              <a:t>+ Engineered features: </a:t>
            </a:r>
          </a:p>
          <a:p>
            <a:r>
              <a:rPr lang="en-US" dirty="0"/>
              <a:t>	</a:t>
            </a:r>
            <a:r>
              <a:rPr lang="en-US" b="1" dirty="0"/>
              <a:t>GR serration: </a:t>
            </a:r>
            <a:r>
              <a:rPr lang="en-US" dirty="0"/>
              <a:t>rolling std (GR) in 3m window because it is higher in heteroliths/mud-draped tidal bars, lower in blocky channels		</a:t>
            </a:r>
          </a:p>
        </p:txBody>
      </p:sp>
      <p:pic>
        <p:nvPicPr>
          <p:cNvPr id="8" name="Picture 7">
            <a:extLst>
              <a:ext uri="{FF2B5EF4-FFF2-40B4-BE49-F238E27FC236}">
                <a16:creationId xmlns:a16="http://schemas.microsoft.com/office/drawing/2014/main" id="{B0082270-22B8-F065-2C56-7EB85F7FE57B}"/>
              </a:ext>
            </a:extLst>
          </p:cNvPr>
          <p:cNvPicPr>
            <a:picLocks noChangeAspect="1"/>
          </p:cNvPicPr>
          <p:nvPr/>
        </p:nvPicPr>
        <p:blipFill>
          <a:blip r:embed="rId3"/>
          <a:stretch>
            <a:fillRect/>
          </a:stretch>
        </p:blipFill>
        <p:spPr>
          <a:xfrm>
            <a:off x="129991" y="2728119"/>
            <a:ext cx="5789975" cy="3544518"/>
          </a:xfrm>
          <a:prstGeom prst="rect">
            <a:avLst/>
          </a:prstGeom>
        </p:spPr>
      </p:pic>
      <p:sp>
        <p:nvSpPr>
          <p:cNvPr id="9" name="TextBox 8">
            <a:extLst>
              <a:ext uri="{FF2B5EF4-FFF2-40B4-BE49-F238E27FC236}">
                <a16:creationId xmlns:a16="http://schemas.microsoft.com/office/drawing/2014/main" id="{E70E8661-8CCC-27C0-4F5B-0344C6563E2B}"/>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a:t>
            </a:r>
          </a:p>
        </p:txBody>
      </p:sp>
      <p:sp>
        <p:nvSpPr>
          <p:cNvPr id="10" name="TextBox 9">
            <a:extLst>
              <a:ext uri="{FF2B5EF4-FFF2-40B4-BE49-F238E27FC236}">
                <a16:creationId xmlns:a16="http://schemas.microsoft.com/office/drawing/2014/main" id="{AA1959DA-59F6-1F89-3F94-C4B055343A84}"/>
              </a:ext>
            </a:extLst>
          </p:cNvPr>
          <p:cNvSpPr txBox="1"/>
          <p:nvPr/>
        </p:nvSpPr>
        <p:spPr>
          <a:xfrm>
            <a:off x="2269725" y="2381717"/>
            <a:ext cx="4234297" cy="369332"/>
          </a:xfrm>
          <a:prstGeom prst="rect">
            <a:avLst/>
          </a:prstGeom>
          <a:noFill/>
        </p:spPr>
        <p:txBody>
          <a:bodyPr wrap="square" rtlCol="0">
            <a:spAutoFit/>
          </a:bodyPr>
          <a:lstStyle/>
          <a:p>
            <a:r>
              <a:rPr lang="en-US" dirty="0"/>
              <a:t>Without the GR serration feature</a:t>
            </a:r>
          </a:p>
        </p:txBody>
      </p:sp>
      <p:sp>
        <p:nvSpPr>
          <p:cNvPr id="12" name="TextBox 11">
            <a:extLst>
              <a:ext uri="{FF2B5EF4-FFF2-40B4-BE49-F238E27FC236}">
                <a16:creationId xmlns:a16="http://schemas.microsoft.com/office/drawing/2014/main" id="{A22599A6-7CAC-1568-11F4-CEB726A66227}"/>
              </a:ext>
            </a:extLst>
          </p:cNvPr>
          <p:cNvSpPr txBox="1"/>
          <p:nvPr/>
        </p:nvSpPr>
        <p:spPr>
          <a:xfrm>
            <a:off x="8324161" y="2405811"/>
            <a:ext cx="3029640" cy="369332"/>
          </a:xfrm>
          <a:prstGeom prst="rect">
            <a:avLst/>
          </a:prstGeom>
          <a:noFill/>
        </p:spPr>
        <p:txBody>
          <a:bodyPr wrap="square" rtlCol="0">
            <a:spAutoFit/>
          </a:bodyPr>
          <a:lstStyle/>
          <a:p>
            <a:r>
              <a:rPr lang="en-US" dirty="0"/>
              <a:t>With GR serration feature</a:t>
            </a:r>
          </a:p>
        </p:txBody>
      </p:sp>
      <p:pic>
        <p:nvPicPr>
          <p:cNvPr id="13" name="Picture 12">
            <a:extLst>
              <a:ext uri="{FF2B5EF4-FFF2-40B4-BE49-F238E27FC236}">
                <a16:creationId xmlns:a16="http://schemas.microsoft.com/office/drawing/2014/main" id="{0C628E9C-8708-ADE5-AF98-CCA336ABDBD4}"/>
              </a:ext>
            </a:extLst>
          </p:cNvPr>
          <p:cNvPicPr>
            <a:picLocks noChangeAspect="1"/>
          </p:cNvPicPr>
          <p:nvPr/>
        </p:nvPicPr>
        <p:blipFill>
          <a:blip r:embed="rId4"/>
          <a:stretch>
            <a:fillRect/>
          </a:stretch>
        </p:blipFill>
        <p:spPr>
          <a:xfrm>
            <a:off x="5832887" y="2728119"/>
            <a:ext cx="5820896" cy="3544518"/>
          </a:xfrm>
          <a:prstGeom prst="rect">
            <a:avLst/>
          </a:prstGeom>
        </p:spPr>
      </p:pic>
    </p:spTree>
    <p:extLst>
      <p:ext uri="{BB962C8B-B14F-4D97-AF65-F5344CB8AC3E}">
        <p14:creationId xmlns:p14="http://schemas.microsoft.com/office/powerpoint/2010/main" val="32406273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C4D5E-35E7-0CA3-63C7-BF359E4280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278189F-A5F8-0880-9DF8-1194CCFC203F}"/>
              </a:ext>
            </a:extLst>
          </p:cNvPr>
          <p:cNvSpPr>
            <a:spLocks noGrp="1"/>
          </p:cNvSpPr>
          <p:nvPr>
            <p:ph type="ctrTitle"/>
          </p:nvPr>
        </p:nvSpPr>
        <p:spPr/>
        <p:txBody>
          <a:bodyPr/>
          <a:lstStyle/>
          <a:p>
            <a:r>
              <a:rPr lang="en-GB" dirty="0"/>
              <a:t>question 3</a:t>
            </a:r>
          </a:p>
        </p:txBody>
      </p:sp>
      <p:sp>
        <p:nvSpPr>
          <p:cNvPr id="17" name="TextBox 16">
            <a:extLst>
              <a:ext uri="{FF2B5EF4-FFF2-40B4-BE49-F238E27FC236}">
                <a16:creationId xmlns:a16="http://schemas.microsoft.com/office/drawing/2014/main" id="{16D0987D-CE92-9337-6C5D-166BEFD33E8F}"/>
              </a:ext>
            </a:extLst>
          </p:cNvPr>
          <p:cNvSpPr txBox="1"/>
          <p:nvPr/>
        </p:nvSpPr>
        <p:spPr>
          <a:xfrm>
            <a:off x="486133" y="1434293"/>
            <a:ext cx="10867667" cy="923330"/>
          </a:xfrm>
          <a:prstGeom prst="rect">
            <a:avLst/>
          </a:prstGeom>
          <a:solidFill>
            <a:schemeClr val="bg1">
              <a:lumMod val="95000"/>
            </a:schemeClr>
          </a:solidFill>
        </p:spPr>
        <p:txBody>
          <a:bodyPr wrap="square" rtlCol="0">
            <a:spAutoFit/>
          </a:bodyPr>
          <a:lstStyle/>
          <a:p>
            <a:r>
              <a:rPr lang="en-US" dirty="0"/>
              <a:t>+ Engineered features: </a:t>
            </a:r>
          </a:p>
          <a:p>
            <a:r>
              <a:rPr lang="en-US" dirty="0"/>
              <a:t>	</a:t>
            </a:r>
            <a:r>
              <a:rPr lang="en-US" b="1" dirty="0"/>
              <a:t>GR serration: </a:t>
            </a:r>
            <a:r>
              <a:rPr lang="en-US" dirty="0"/>
              <a:t>rolling std (GR) in 3m window because it is higher in heteroliths/mud-draped tidal bars, lower in blocky channels		</a:t>
            </a:r>
          </a:p>
        </p:txBody>
      </p:sp>
      <p:sp>
        <p:nvSpPr>
          <p:cNvPr id="9" name="TextBox 8">
            <a:extLst>
              <a:ext uri="{FF2B5EF4-FFF2-40B4-BE49-F238E27FC236}">
                <a16:creationId xmlns:a16="http://schemas.microsoft.com/office/drawing/2014/main" id="{BEB71A3C-3C80-1376-13CC-CB20A4C4069D}"/>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a:t>
            </a:r>
          </a:p>
        </p:txBody>
      </p:sp>
      <p:pic>
        <p:nvPicPr>
          <p:cNvPr id="7" name="Picture 6">
            <a:extLst>
              <a:ext uri="{FF2B5EF4-FFF2-40B4-BE49-F238E27FC236}">
                <a16:creationId xmlns:a16="http://schemas.microsoft.com/office/drawing/2014/main" id="{F2A48D7E-F6A7-B73B-07B6-595977F47B7C}"/>
              </a:ext>
            </a:extLst>
          </p:cNvPr>
          <p:cNvPicPr>
            <a:picLocks noChangeAspect="1"/>
          </p:cNvPicPr>
          <p:nvPr/>
        </p:nvPicPr>
        <p:blipFill>
          <a:blip r:embed="rId3"/>
          <a:stretch>
            <a:fillRect/>
          </a:stretch>
        </p:blipFill>
        <p:spPr>
          <a:xfrm>
            <a:off x="486133" y="2395685"/>
            <a:ext cx="8034412" cy="4321156"/>
          </a:xfrm>
          <a:prstGeom prst="rect">
            <a:avLst/>
          </a:prstGeom>
        </p:spPr>
      </p:pic>
    </p:spTree>
    <p:extLst>
      <p:ext uri="{BB962C8B-B14F-4D97-AF65-F5344CB8AC3E}">
        <p14:creationId xmlns:p14="http://schemas.microsoft.com/office/powerpoint/2010/main" val="40867579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891C8C-41D5-0C14-9F25-D9BE5F5B505B}"/>
              </a:ext>
            </a:extLst>
          </p:cNvPr>
          <p:cNvSpPr>
            <a:spLocks noGrp="1"/>
          </p:cNvSpPr>
          <p:nvPr>
            <p:ph type="sldNum" sz="quarter" idx="14"/>
          </p:nvPr>
        </p:nvSpPr>
        <p:spPr/>
        <p:txBody>
          <a:bodyPr/>
          <a:lstStyle/>
          <a:p>
            <a:fld id="{487FBA72-5F94-4295-B417-E950E1EFE33B}" type="slidenum">
              <a:rPr lang="ru-RU" smtClean="0"/>
              <a:pPr/>
              <a:t>87</a:t>
            </a:fld>
            <a:endParaRPr lang="ru-RU"/>
          </a:p>
        </p:txBody>
      </p:sp>
      <p:sp>
        <p:nvSpPr>
          <p:cNvPr id="3" name="Title 2">
            <a:extLst>
              <a:ext uri="{FF2B5EF4-FFF2-40B4-BE49-F238E27FC236}">
                <a16:creationId xmlns:a16="http://schemas.microsoft.com/office/drawing/2014/main" id="{D08C3998-87EE-EC83-7E5B-FBC9D453B417}"/>
              </a:ext>
            </a:extLst>
          </p:cNvPr>
          <p:cNvSpPr>
            <a:spLocks noGrp="1"/>
          </p:cNvSpPr>
          <p:nvPr>
            <p:ph type="ctrTitle"/>
          </p:nvPr>
        </p:nvSpPr>
        <p:spPr/>
        <p:txBody>
          <a:bodyPr/>
          <a:lstStyle/>
          <a:p>
            <a:r>
              <a:rPr lang="en-GB" dirty="0"/>
              <a:t>question 3</a:t>
            </a:r>
            <a:endParaRPr lang="en-US" dirty="0"/>
          </a:p>
        </p:txBody>
      </p:sp>
      <p:pic>
        <p:nvPicPr>
          <p:cNvPr id="4" name="Picture 3" descr="A graph of different colored bars&#10;&#10;AI-generated content may be incorrect.">
            <a:extLst>
              <a:ext uri="{FF2B5EF4-FFF2-40B4-BE49-F238E27FC236}">
                <a16:creationId xmlns:a16="http://schemas.microsoft.com/office/drawing/2014/main" id="{4FDD16C7-460C-6961-F55A-CB7DCA758C35}"/>
              </a:ext>
            </a:extLst>
          </p:cNvPr>
          <p:cNvPicPr>
            <a:picLocks noChangeAspect="1"/>
          </p:cNvPicPr>
          <p:nvPr/>
        </p:nvPicPr>
        <p:blipFill>
          <a:blip r:embed="rId2"/>
          <a:stretch>
            <a:fillRect/>
          </a:stretch>
        </p:blipFill>
        <p:spPr>
          <a:xfrm>
            <a:off x="366395" y="1420812"/>
            <a:ext cx="6182360" cy="3540125"/>
          </a:xfrm>
          <a:prstGeom prst="rect">
            <a:avLst/>
          </a:prstGeom>
        </p:spPr>
      </p:pic>
    </p:spTree>
    <p:extLst>
      <p:ext uri="{BB962C8B-B14F-4D97-AF65-F5344CB8AC3E}">
        <p14:creationId xmlns:p14="http://schemas.microsoft.com/office/powerpoint/2010/main" val="37288019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12F28-4172-7AB4-25E5-7650A7AEAD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1A541EE-3169-2667-78D3-0997A71A0DB8}"/>
              </a:ext>
            </a:extLst>
          </p:cNvPr>
          <p:cNvSpPr>
            <a:spLocks noGrp="1"/>
          </p:cNvSpPr>
          <p:nvPr>
            <p:ph type="ctrTitle"/>
          </p:nvPr>
        </p:nvSpPr>
        <p:spPr/>
        <p:txBody>
          <a:bodyPr/>
          <a:lstStyle/>
          <a:p>
            <a:r>
              <a:rPr lang="en-GB" dirty="0"/>
              <a:t>question 3</a:t>
            </a:r>
          </a:p>
        </p:txBody>
      </p:sp>
      <p:sp>
        <p:nvSpPr>
          <p:cNvPr id="2" name="TextBox 1">
            <a:extLst>
              <a:ext uri="{FF2B5EF4-FFF2-40B4-BE49-F238E27FC236}">
                <a16:creationId xmlns:a16="http://schemas.microsoft.com/office/drawing/2014/main" id="{E3C33AD6-B2D3-3794-6A69-41C58D94B8CB}"/>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Does adding engineered features help? </a:t>
            </a:r>
            <a:r>
              <a:rPr lang="en-US" dirty="0">
                <a:solidFill>
                  <a:srgbClr val="FF0000"/>
                </a:solidFill>
              </a:rPr>
              <a:t>	</a:t>
            </a:r>
            <a:endParaRPr lang="en-US" dirty="0"/>
          </a:p>
        </p:txBody>
      </p:sp>
      <p:sp>
        <p:nvSpPr>
          <p:cNvPr id="17" name="TextBox 16">
            <a:extLst>
              <a:ext uri="{FF2B5EF4-FFF2-40B4-BE49-F238E27FC236}">
                <a16:creationId xmlns:a16="http://schemas.microsoft.com/office/drawing/2014/main" id="{EF29CDBA-87A1-0B9F-C2D9-828558FCB7FA}"/>
              </a:ext>
            </a:extLst>
          </p:cNvPr>
          <p:cNvSpPr txBox="1"/>
          <p:nvPr/>
        </p:nvSpPr>
        <p:spPr>
          <a:xfrm>
            <a:off x="486133" y="1434293"/>
            <a:ext cx="10867667" cy="923330"/>
          </a:xfrm>
          <a:prstGeom prst="rect">
            <a:avLst/>
          </a:prstGeom>
          <a:solidFill>
            <a:schemeClr val="bg1">
              <a:lumMod val="95000"/>
            </a:schemeClr>
          </a:solidFill>
        </p:spPr>
        <p:txBody>
          <a:bodyPr wrap="square" rtlCol="0">
            <a:spAutoFit/>
          </a:bodyPr>
          <a:lstStyle/>
          <a:p>
            <a:r>
              <a:rPr lang="en-US" dirty="0"/>
              <a:t>+ Engineered features: </a:t>
            </a:r>
          </a:p>
          <a:p>
            <a:r>
              <a:rPr lang="en-US" dirty="0"/>
              <a:t>	</a:t>
            </a:r>
            <a:r>
              <a:rPr lang="en-US" b="1" dirty="0"/>
              <a:t> </a:t>
            </a:r>
            <a:r>
              <a:rPr lang="en-US" b="1" dirty="0" err="1"/>
              <a:t>Relpos</a:t>
            </a:r>
            <a:r>
              <a:rPr lang="en-US" b="1" dirty="0"/>
              <a:t>: </a:t>
            </a:r>
            <a:r>
              <a:rPr lang="en-US" dirty="0"/>
              <a:t>relative position in GR-cycle to help distinguish sands in regressive-transgressive cycles </a:t>
            </a:r>
          </a:p>
          <a:p>
            <a:r>
              <a:rPr lang="en-US" dirty="0"/>
              <a:t> </a:t>
            </a:r>
          </a:p>
        </p:txBody>
      </p:sp>
      <p:sp>
        <p:nvSpPr>
          <p:cNvPr id="4" name="TextBox 3">
            <a:extLst>
              <a:ext uri="{FF2B5EF4-FFF2-40B4-BE49-F238E27FC236}">
                <a16:creationId xmlns:a16="http://schemas.microsoft.com/office/drawing/2014/main" id="{8C397646-640A-5D95-5207-F51859BB83A6}"/>
              </a:ext>
            </a:extLst>
          </p:cNvPr>
          <p:cNvSpPr txBox="1"/>
          <p:nvPr/>
        </p:nvSpPr>
        <p:spPr>
          <a:xfrm>
            <a:off x="486133" y="2587376"/>
            <a:ext cx="9489140" cy="3330720"/>
          </a:xfrm>
          <a:prstGeom prst="rect">
            <a:avLst/>
          </a:prstGeom>
          <a:solidFill>
            <a:schemeClr val="bg1">
              <a:lumMod val="95000"/>
            </a:schemeClr>
          </a:solidFill>
        </p:spPr>
        <p:txBody>
          <a:bodyPr wrap="square">
            <a:spAutoFit/>
          </a:bodyPr>
          <a:lstStyle/>
          <a:p>
            <a:pPr>
              <a:lnSpc>
                <a:spcPct val="115000"/>
              </a:lnSpc>
              <a:spcAft>
                <a:spcPts val="800"/>
              </a:spcAft>
              <a:buNone/>
            </a:pPr>
            <a:r>
              <a:rPr lang="en-US" sz="1800" kern="100" dirty="0">
                <a:effectLst/>
                <a:latin typeface="+mj-lt"/>
                <a:ea typeface="Aptos" panose="020B0004020202020204" pitchFamily="34" charset="0"/>
                <a:cs typeface="Times New Roman" panose="02020603050405020304" pitchFamily="18" charset="0"/>
              </a:rPr>
              <a:t>Script implementation</a:t>
            </a:r>
          </a:p>
          <a:p>
            <a:pPr>
              <a:lnSpc>
                <a:spcPct val="115000"/>
              </a:lnSpc>
              <a:spcAft>
                <a:spcPts val="800"/>
              </a:spcAft>
              <a:buNone/>
            </a:pPr>
            <a:r>
              <a:rPr lang="en-US" sz="1800" kern="100" dirty="0">
                <a:effectLst/>
                <a:latin typeface="+mj-lt"/>
                <a:ea typeface="Aptos" panose="020B0004020202020204" pitchFamily="34" charset="0"/>
                <a:cs typeface="Times New Roman" panose="02020603050405020304" pitchFamily="18" charset="0"/>
              </a:rPr>
              <a:t>For each well:</a:t>
            </a:r>
          </a:p>
          <a:p>
            <a:pPr marL="342900" lvl="0" indent="-342900">
              <a:lnSpc>
                <a:spcPct val="115000"/>
              </a:lnSpc>
              <a:spcAft>
                <a:spcPts val="80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Sort data by depth</a:t>
            </a:r>
          </a:p>
          <a:p>
            <a:pPr marL="342900" lvl="0" indent="-342900">
              <a:lnSpc>
                <a:spcPct val="115000"/>
              </a:lnSpc>
              <a:spcAft>
                <a:spcPts val="800"/>
              </a:spcAft>
              <a:buFont typeface="Symbol" panose="05050102010706020507" pitchFamily="18" charset="2"/>
              <a:buChar char=""/>
            </a:pPr>
            <a:r>
              <a:rPr lang="en-US" kern="100" dirty="0">
                <a:latin typeface="+mj-lt"/>
                <a:ea typeface="Aptos" panose="020B0004020202020204" pitchFamily="34" charset="0"/>
                <a:cs typeface="Times New Roman" panose="02020603050405020304" pitchFamily="18" charset="0"/>
              </a:rPr>
              <a:t>Extract depth and GR arrays</a:t>
            </a:r>
          </a:p>
          <a:p>
            <a:pPr marL="342900" lvl="0" indent="-342900">
              <a:lnSpc>
                <a:spcPct val="115000"/>
              </a:lnSpc>
              <a:spcAft>
                <a:spcPts val="80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Apply GR curve smoothing</a:t>
            </a:r>
          </a:p>
          <a:p>
            <a:pPr marL="342900" lvl="0" indent="-342900">
              <a:lnSpc>
                <a:spcPct val="115000"/>
              </a:lnSpc>
              <a:spcAft>
                <a:spcPts val="800"/>
              </a:spcAft>
              <a:buFont typeface="Symbol" panose="05050102010706020507" pitchFamily="18" charset="2"/>
              <a:buChar char=""/>
            </a:pPr>
            <a:r>
              <a:rPr lang="en-US" kern="100" dirty="0">
                <a:latin typeface="+mj-lt"/>
                <a:ea typeface="Aptos" panose="020B0004020202020204" pitchFamily="34" charset="0"/>
                <a:cs typeface="Times New Roman" panose="02020603050405020304" pitchFamily="18" charset="0"/>
              </a:rPr>
              <a:t>Find turning points</a:t>
            </a:r>
          </a:p>
          <a:p>
            <a:pPr marL="342900" lvl="0" indent="-342900">
              <a:lnSpc>
                <a:spcPct val="115000"/>
              </a:lnSpc>
              <a:spcAft>
                <a:spcPts val="800"/>
              </a:spcAft>
              <a:buFont typeface="Symbol" panose="05050102010706020507" pitchFamily="18" charset="2"/>
              <a:buChar char=""/>
            </a:pPr>
            <a:r>
              <a:rPr lang="en-US" sz="1800" kern="100" dirty="0">
                <a:effectLst/>
                <a:latin typeface="+mj-lt"/>
                <a:ea typeface="Aptos" panose="020B0004020202020204" pitchFamily="34" charset="0"/>
                <a:cs typeface="Times New Roman" panose="02020603050405020304" pitchFamily="18" charset="0"/>
              </a:rPr>
              <a:t>Define cycles</a:t>
            </a:r>
          </a:p>
          <a:p>
            <a:pPr marL="342900" lvl="0" indent="-342900">
              <a:lnSpc>
                <a:spcPct val="115000"/>
              </a:lnSpc>
              <a:spcAft>
                <a:spcPts val="800"/>
              </a:spcAft>
              <a:buFont typeface="Symbol" panose="05050102010706020507" pitchFamily="18" charset="2"/>
              <a:buChar char=""/>
            </a:pPr>
            <a:r>
              <a:rPr lang="en-US" kern="100" dirty="0">
                <a:latin typeface="+mj-lt"/>
                <a:ea typeface="Aptos" panose="020B0004020202020204" pitchFamily="34" charset="0"/>
                <a:cs typeface="Times New Roman" panose="02020603050405020304" pitchFamily="18" charset="0"/>
              </a:rPr>
              <a:t>Calculate </a:t>
            </a:r>
            <a:r>
              <a:rPr lang="en-US" kern="100" dirty="0" err="1">
                <a:latin typeface="+mj-lt"/>
                <a:ea typeface="Aptos" panose="020B0004020202020204" pitchFamily="34" charset="0"/>
                <a:cs typeface="Times New Roman" panose="02020603050405020304" pitchFamily="18" charset="0"/>
              </a:rPr>
              <a:t>RelPos</a:t>
            </a:r>
            <a:r>
              <a:rPr lang="en-US" kern="100" dirty="0">
                <a:latin typeface="+mj-lt"/>
                <a:ea typeface="Aptos" panose="020B0004020202020204" pitchFamily="34" charset="0"/>
                <a:cs typeface="Times New Roman" panose="02020603050405020304" pitchFamily="18" charset="0"/>
              </a:rPr>
              <a:t> for each cycle: </a:t>
            </a:r>
            <a:r>
              <a:rPr lang="en-US" kern="100" dirty="0" err="1">
                <a:latin typeface="+mj-lt"/>
                <a:ea typeface="Aptos" panose="020B0004020202020204" pitchFamily="34" charset="0"/>
                <a:cs typeface="Times New Roman" panose="02020603050405020304" pitchFamily="18" charset="0"/>
              </a:rPr>
              <a:t>RelPos</a:t>
            </a:r>
            <a:r>
              <a:rPr lang="en-US" kern="100" dirty="0">
                <a:latin typeface="+mj-lt"/>
                <a:ea typeface="Aptos" panose="020B0004020202020204" pitchFamily="34" charset="0"/>
                <a:cs typeface="Times New Roman" panose="02020603050405020304" pitchFamily="18" charset="0"/>
              </a:rPr>
              <a:t> = (</a:t>
            </a:r>
            <a:r>
              <a:rPr lang="en-US" kern="100" dirty="0" err="1">
                <a:latin typeface="+mj-lt"/>
                <a:ea typeface="Aptos" panose="020B0004020202020204" pitchFamily="34" charset="0"/>
                <a:cs typeface="Times New Roman" panose="02020603050405020304" pitchFamily="18" charset="0"/>
              </a:rPr>
              <a:t>GR_start</a:t>
            </a:r>
            <a:r>
              <a:rPr lang="en-US" kern="100" dirty="0">
                <a:latin typeface="+mj-lt"/>
                <a:ea typeface="Aptos" panose="020B0004020202020204" pitchFamily="34" charset="0"/>
                <a:cs typeface="Times New Roman" panose="02020603050405020304" pitchFamily="18" charset="0"/>
              </a:rPr>
              <a:t> - </a:t>
            </a:r>
            <a:r>
              <a:rPr lang="en-US" kern="100" dirty="0" err="1">
                <a:latin typeface="+mj-lt"/>
                <a:ea typeface="Aptos" panose="020B0004020202020204" pitchFamily="34" charset="0"/>
                <a:cs typeface="Times New Roman" panose="02020603050405020304" pitchFamily="18" charset="0"/>
              </a:rPr>
              <a:t>GR_current</a:t>
            </a:r>
            <a:r>
              <a:rPr lang="en-US" kern="100" dirty="0">
                <a:latin typeface="+mj-lt"/>
                <a:ea typeface="Aptos" panose="020B0004020202020204" pitchFamily="34" charset="0"/>
                <a:cs typeface="Times New Roman" panose="02020603050405020304" pitchFamily="18" charset="0"/>
              </a:rPr>
              <a:t>) / (</a:t>
            </a:r>
            <a:r>
              <a:rPr lang="en-US" kern="100" dirty="0" err="1">
                <a:latin typeface="+mj-lt"/>
                <a:ea typeface="Aptos" panose="020B0004020202020204" pitchFamily="34" charset="0"/>
                <a:cs typeface="Times New Roman" panose="02020603050405020304" pitchFamily="18" charset="0"/>
              </a:rPr>
              <a:t>GR_start</a:t>
            </a:r>
            <a:r>
              <a:rPr lang="en-US" kern="100" dirty="0">
                <a:latin typeface="+mj-lt"/>
                <a:ea typeface="Aptos" panose="020B0004020202020204" pitchFamily="34" charset="0"/>
                <a:cs typeface="Times New Roman" panose="02020603050405020304" pitchFamily="18" charset="0"/>
              </a:rPr>
              <a:t> - </a:t>
            </a:r>
            <a:r>
              <a:rPr lang="en-US" kern="100" dirty="0" err="1">
                <a:latin typeface="+mj-lt"/>
                <a:ea typeface="Aptos" panose="020B0004020202020204" pitchFamily="34" charset="0"/>
                <a:cs typeface="Times New Roman" panose="02020603050405020304" pitchFamily="18" charset="0"/>
              </a:rPr>
              <a:t>GR_end</a:t>
            </a:r>
            <a:r>
              <a:rPr lang="en-US" kern="100" dirty="0">
                <a:latin typeface="+mj-lt"/>
                <a:ea typeface="Aptos" panose="020B0004020202020204" pitchFamily="34" charset="0"/>
                <a:cs typeface="Times New Roman" panose="02020603050405020304" pitchFamily="18" charset="0"/>
              </a:rPr>
              <a:t>) </a:t>
            </a:r>
            <a:endParaRPr lang="en-US" sz="1800" kern="100" dirty="0">
              <a:solidFill>
                <a:srgbClr val="FF0000"/>
              </a:solidFill>
              <a:effectLs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660712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1B31B-5A0B-4E2B-FFBF-6CE2614F0D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0D9790-700E-ABDB-9F9C-57DE1C183ACA}"/>
              </a:ext>
            </a:extLst>
          </p:cNvPr>
          <p:cNvSpPr>
            <a:spLocks noGrp="1"/>
          </p:cNvSpPr>
          <p:nvPr>
            <p:ph type="ctrTitle"/>
          </p:nvPr>
        </p:nvSpPr>
        <p:spPr/>
        <p:txBody>
          <a:bodyPr/>
          <a:lstStyle/>
          <a:p>
            <a:r>
              <a:rPr lang="en-GB" dirty="0"/>
              <a:t>question 3</a:t>
            </a:r>
          </a:p>
        </p:txBody>
      </p:sp>
      <p:sp>
        <p:nvSpPr>
          <p:cNvPr id="17" name="TextBox 16">
            <a:extLst>
              <a:ext uri="{FF2B5EF4-FFF2-40B4-BE49-F238E27FC236}">
                <a16:creationId xmlns:a16="http://schemas.microsoft.com/office/drawing/2014/main" id="{EC2307B1-92D8-67BA-66C6-AEA679A4B79C}"/>
              </a:ext>
            </a:extLst>
          </p:cNvPr>
          <p:cNvSpPr txBox="1"/>
          <p:nvPr/>
        </p:nvSpPr>
        <p:spPr>
          <a:xfrm>
            <a:off x="486133" y="1434293"/>
            <a:ext cx="10867667" cy="646331"/>
          </a:xfrm>
          <a:prstGeom prst="rect">
            <a:avLst/>
          </a:prstGeom>
          <a:solidFill>
            <a:schemeClr val="bg1">
              <a:lumMod val="95000"/>
            </a:schemeClr>
          </a:solidFill>
        </p:spPr>
        <p:txBody>
          <a:bodyPr wrap="square" rtlCol="0">
            <a:spAutoFit/>
          </a:bodyPr>
          <a:lstStyle/>
          <a:p>
            <a:r>
              <a:rPr lang="en-US" dirty="0"/>
              <a:t>+ Engineered features: </a:t>
            </a:r>
          </a:p>
          <a:p>
            <a:r>
              <a:rPr lang="en-US" dirty="0"/>
              <a:t>	</a:t>
            </a:r>
            <a:r>
              <a:rPr lang="en-US" b="1" dirty="0"/>
              <a:t> </a:t>
            </a:r>
            <a:r>
              <a:rPr lang="en-US" b="1" dirty="0" err="1"/>
              <a:t>Relpos</a:t>
            </a:r>
            <a:r>
              <a:rPr lang="en-US" b="1" dirty="0"/>
              <a:t>: </a:t>
            </a:r>
            <a:r>
              <a:rPr lang="en-US" dirty="0"/>
              <a:t>relative position in GR-cycle to help distinguish sands in regressive-transgressive cycles </a:t>
            </a:r>
          </a:p>
        </p:txBody>
      </p:sp>
      <p:pic>
        <p:nvPicPr>
          <p:cNvPr id="8" name="Picture 7">
            <a:extLst>
              <a:ext uri="{FF2B5EF4-FFF2-40B4-BE49-F238E27FC236}">
                <a16:creationId xmlns:a16="http://schemas.microsoft.com/office/drawing/2014/main" id="{E5CB2072-B071-3720-4BF7-D36E3FC8E93A}"/>
              </a:ext>
            </a:extLst>
          </p:cNvPr>
          <p:cNvPicPr>
            <a:picLocks noChangeAspect="1"/>
          </p:cNvPicPr>
          <p:nvPr/>
        </p:nvPicPr>
        <p:blipFill>
          <a:blip r:embed="rId3"/>
          <a:stretch>
            <a:fillRect/>
          </a:stretch>
        </p:blipFill>
        <p:spPr>
          <a:xfrm>
            <a:off x="129991" y="2728119"/>
            <a:ext cx="5789975" cy="3544518"/>
          </a:xfrm>
          <a:prstGeom prst="rect">
            <a:avLst/>
          </a:prstGeom>
        </p:spPr>
      </p:pic>
      <p:sp>
        <p:nvSpPr>
          <p:cNvPr id="9" name="TextBox 8">
            <a:extLst>
              <a:ext uri="{FF2B5EF4-FFF2-40B4-BE49-F238E27FC236}">
                <a16:creationId xmlns:a16="http://schemas.microsoft.com/office/drawing/2014/main" id="{A3054E84-5129-5043-AE35-3B692B744A37}"/>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a:t>
            </a:r>
          </a:p>
        </p:txBody>
      </p:sp>
      <p:sp>
        <p:nvSpPr>
          <p:cNvPr id="10" name="TextBox 9">
            <a:extLst>
              <a:ext uri="{FF2B5EF4-FFF2-40B4-BE49-F238E27FC236}">
                <a16:creationId xmlns:a16="http://schemas.microsoft.com/office/drawing/2014/main" id="{0CE40658-08B3-609E-131B-4F349B1C7E97}"/>
              </a:ext>
            </a:extLst>
          </p:cNvPr>
          <p:cNvSpPr txBox="1"/>
          <p:nvPr/>
        </p:nvSpPr>
        <p:spPr>
          <a:xfrm>
            <a:off x="2269725" y="2381717"/>
            <a:ext cx="4234297" cy="369332"/>
          </a:xfrm>
          <a:prstGeom prst="rect">
            <a:avLst/>
          </a:prstGeom>
          <a:noFill/>
        </p:spPr>
        <p:txBody>
          <a:bodyPr wrap="square" rtlCol="0">
            <a:spAutoFit/>
          </a:bodyPr>
          <a:lstStyle/>
          <a:p>
            <a:r>
              <a:rPr lang="en-US" dirty="0"/>
              <a:t>Without </a:t>
            </a:r>
            <a:r>
              <a:rPr lang="en-US" dirty="0" err="1"/>
              <a:t>Relpos</a:t>
            </a:r>
            <a:endParaRPr lang="en-US" dirty="0"/>
          </a:p>
        </p:txBody>
      </p:sp>
      <p:sp>
        <p:nvSpPr>
          <p:cNvPr id="12" name="TextBox 11">
            <a:extLst>
              <a:ext uri="{FF2B5EF4-FFF2-40B4-BE49-F238E27FC236}">
                <a16:creationId xmlns:a16="http://schemas.microsoft.com/office/drawing/2014/main" id="{04047561-11F2-F505-81B9-057A25806D47}"/>
              </a:ext>
            </a:extLst>
          </p:cNvPr>
          <p:cNvSpPr txBox="1"/>
          <p:nvPr/>
        </p:nvSpPr>
        <p:spPr>
          <a:xfrm>
            <a:off x="8324161" y="2405811"/>
            <a:ext cx="3029640" cy="369332"/>
          </a:xfrm>
          <a:prstGeom prst="rect">
            <a:avLst/>
          </a:prstGeom>
          <a:noFill/>
        </p:spPr>
        <p:txBody>
          <a:bodyPr wrap="square" rtlCol="0">
            <a:spAutoFit/>
          </a:bodyPr>
          <a:lstStyle/>
          <a:p>
            <a:r>
              <a:rPr lang="en-US" dirty="0"/>
              <a:t>With </a:t>
            </a:r>
            <a:r>
              <a:rPr lang="en-US" dirty="0" err="1"/>
              <a:t>Relpos</a:t>
            </a:r>
            <a:endParaRPr lang="en-US" dirty="0"/>
          </a:p>
        </p:txBody>
      </p:sp>
      <p:pic>
        <p:nvPicPr>
          <p:cNvPr id="4" name="Picture 3">
            <a:extLst>
              <a:ext uri="{FF2B5EF4-FFF2-40B4-BE49-F238E27FC236}">
                <a16:creationId xmlns:a16="http://schemas.microsoft.com/office/drawing/2014/main" id="{1EE23B2F-D68A-AA84-FEBF-A1A39C1777B5}"/>
              </a:ext>
            </a:extLst>
          </p:cNvPr>
          <p:cNvPicPr>
            <a:picLocks noChangeAspect="1"/>
          </p:cNvPicPr>
          <p:nvPr/>
        </p:nvPicPr>
        <p:blipFill>
          <a:blip r:embed="rId4"/>
          <a:stretch>
            <a:fillRect/>
          </a:stretch>
        </p:blipFill>
        <p:spPr>
          <a:xfrm>
            <a:off x="5847230" y="2736847"/>
            <a:ext cx="5665897" cy="3473916"/>
          </a:xfrm>
          <a:prstGeom prst="rect">
            <a:avLst/>
          </a:prstGeom>
        </p:spPr>
      </p:pic>
    </p:spTree>
    <p:extLst>
      <p:ext uri="{BB962C8B-B14F-4D97-AF65-F5344CB8AC3E}">
        <p14:creationId xmlns:p14="http://schemas.microsoft.com/office/powerpoint/2010/main" val="246788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4D92F-41A7-6B68-D491-D9AC4CB8CB45}"/>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AE0AEFE8-FF8A-D256-191F-C0F931C144EF}"/>
              </a:ext>
            </a:extLst>
          </p:cNvPr>
          <p:cNvPicPr>
            <a:picLocks noChangeAspect="1"/>
          </p:cNvPicPr>
          <p:nvPr/>
        </p:nvPicPr>
        <p:blipFill>
          <a:blip r:embed="rId3"/>
          <a:stretch>
            <a:fillRect/>
          </a:stretch>
        </p:blipFill>
        <p:spPr>
          <a:xfrm>
            <a:off x="1511711" y="2335719"/>
            <a:ext cx="8519772" cy="4382358"/>
          </a:xfrm>
          <a:prstGeom prst="rect">
            <a:avLst/>
          </a:prstGeom>
        </p:spPr>
      </p:pic>
      <p:sp>
        <p:nvSpPr>
          <p:cNvPr id="3" name="Title 2">
            <a:extLst>
              <a:ext uri="{FF2B5EF4-FFF2-40B4-BE49-F238E27FC236}">
                <a16:creationId xmlns:a16="http://schemas.microsoft.com/office/drawing/2014/main" id="{07B5704E-4B34-AF7E-4F70-E20FE959D0E9}"/>
              </a:ext>
            </a:extLst>
          </p:cNvPr>
          <p:cNvSpPr>
            <a:spLocks noGrp="1"/>
          </p:cNvSpPr>
          <p:nvPr>
            <p:ph type="ctrTitle"/>
          </p:nvPr>
        </p:nvSpPr>
        <p:spPr/>
        <p:txBody>
          <a:bodyPr/>
          <a:lstStyle/>
          <a:p>
            <a:r>
              <a:rPr lang="en-GB" dirty="0" err="1">
                <a:solidFill>
                  <a:schemeClr val="tx1"/>
                </a:solidFill>
                <a:latin typeface="Aptos Display" panose="020B0004020202020204" pitchFamily="34" charset="0"/>
              </a:rPr>
              <a:t>Litho</a:t>
            </a:r>
            <a:r>
              <a:rPr lang="en-GB" dirty="0">
                <a:solidFill>
                  <a:schemeClr val="tx1"/>
                </a:solidFill>
                <a:latin typeface="Aptos Display" panose="020B0004020202020204" pitchFamily="34" charset="0"/>
              </a:rPr>
              <a:t> and depo facies labels are limited</a:t>
            </a:r>
          </a:p>
        </p:txBody>
      </p:sp>
      <p:sp>
        <p:nvSpPr>
          <p:cNvPr id="5" name="Rectangle 4">
            <a:extLst>
              <a:ext uri="{FF2B5EF4-FFF2-40B4-BE49-F238E27FC236}">
                <a16:creationId xmlns:a16="http://schemas.microsoft.com/office/drawing/2014/main" id="{2522FE79-C606-61EE-81FE-1895DE06970F}"/>
              </a:ext>
            </a:extLst>
          </p:cNvPr>
          <p:cNvSpPr/>
          <p:nvPr/>
        </p:nvSpPr>
        <p:spPr>
          <a:xfrm>
            <a:off x="483024" y="972535"/>
            <a:ext cx="10867667" cy="1010060"/>
          </a:xfrm>
          <a:prstGeom prst="rect">
            <a:avLst/>
          </a:prstGeom>
          <a:solidFill>
            <a:schemeClr val="bg1">
              <a:lumMod val="95000"/>
            </a:schemeClr>
          </a:solidFill>
          <a:ln>
            <a:solidFill>
              <a:srgbClr val="6419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Bef>
                <a:spcPts val="600"/>
              </a:spcBef>
            </a:pPr>
            <a:r>
              <a:rPr lang="en-GB" dirty="0">
                <a:solidFill>
                  <a:schemeClr val="tx1"/>
                </a:solidFill>
                <a:latin typeface="Aptos Display" panose="020B0004020202020204" pitchFamily="34" charset="0"/>
              </a:rPr>
              <a:t>5k samples in 5 wells (out of 19) are available for unsupervised validation and supervised learning. </a:t>
            </a:r>
          </a:p>
          <a:p>
            <a:pPr>
              <a:spcBef>
                <a:spcPts val="600"/>
              </a:spcBef>
            </a:pPr>
            <a:r>
              <a:rPr lang="en-GB" dirty="0">
                <a:solidFill>
                  <a:schemeClr val="tx1"/>
                </a:solidFill>
                <a:latin typeface="Aptos Display" panose="020B0004020202020204" pitchFamily="34" charset="0"/>
              </a:rPr>
              <a:t>In the project we also test different log combinations sacrificing informativeness (less logs) but increasing available samples.</a:t>
            </a:r>
          </a:p>
        </p:txBody>
      </p:sp>
      <p:sp>
        <p:nvSpPr>
          <p:cNvPr id="10" name="Oval 9">
            <a:extLst>
              <a:ext uri="{FF2B5EF4-FFF2-40B4-BE49-F238E27FC236}">
                <a16:creationId xmlns:a16="http://schemas.microsoft.com/office/drawing/2014/main" id="{C943CCD7-4F34-8B93-F9BD-1620E9612547}"/>
              </a:ext>
            </a:extLst>
          </p:cNvPr>
          <p:cNvSpPr/>
          <p:nvPr/>
        </p:nvSpPr>
        <p:spPr>
          <a:xfrm>
            <a:off x="535590" y="9422332"/>
            <a:ext cx="234917" cy="229778"/>
          </a:xfrm>
          <a:prstGeom prst="ellipse">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3" name="Oval 12">
            <a:extLst>
              <a:ext uri="{FF2B5EF4-FFF2-40B4-BE49-F238E27FC236}">
                <a16:creationId xmlns:a16="http://schemas.microsoft.com/office/drawing/2014/main" id="{547DA20F-F299-B1F5-28CE-656E71F3E4E9}"/>
              </a:ext>
            </a:extLst>
          </p:cNvPr>
          <p:cNvSpPr/>
          <p:nvPr/>
        </p:nvSpPr>
        <p:spPr>
          <a:xfrm>
            <a:off x="7671956" y="9422332"/>
            <a:ext cx="234917" cy="229778"/>
          </a:xfrm>
          <a:prstGeom prst="ellipse">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21" name="Oval 20">
            <a:extLst>
              <a:ext uri="{FF2B5EF4-FFF2-40B4-BE49-F238E27FC236}">
                <a16:creationId xmlns:a16="http://schemas.microsoft.com/office/drawing/2014/main" id="{2577DEAB-EBC4-0C87-1540-D082CDC51603}"/>
              </a:ext>
            </a:extLst>
          </p:cNvPr>
          <p:cNvSpPr/>
          <p:nvPr/>
        </p:nvSpPr>
        <p:spPr>
          <a:xfrm>
            <a:off x="2081799" y="11444507"/>
            <a:ext cx="234917" cy="229778"/>
          </a:xfrm>
          <a:prstGeom prst="ellipse">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 name="Slide Number Placeholder 1">
            <a:extLst>
              <a:ext uri="{FF2B5EF4-FFF2-40B4-BE49-F238E27FC236}">
                <a16:creationId xmlns:a16="http://schemas.microsoft.com/office/drawing/2014/main" id="{3DBF60A4-CF73-11D0-C673-62694C8D11B1}"/>
              </a:ext>
            </a:extLst>
          </p:cNvPr>
          <p:cNvSpPr txBox="1">
            <a:spLocks/>
          </p:cNvSpPr>
          <p:nvPr/>
        </p:nvSpPr>
        <p:spPr>
          <a:xfrm>
            <a:off x="9700727" y="70572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9</a:t>
            </a:fld>
            <a:endParaRPr lang="ru-RU" sz="1400" dirty="0">
              <a:solidFill>
                <a:srgbClr val="1B4233"/>
              </a:solidFill>
            </a:endParaRPr>
          </a:p>
        </p:txBody>
      </p:sp>
      <p:sp>
        <p:nvSpPr>
          <p:cNvPr id="9" name="Flowchart: Process 8">
            <a:extLst>
              <a:ext uri="{FF2B5EF4-FFF2-40B4-BE49-F238E27FC236}">
                <a16:creationId xmlns:a16="http://schemas.microsoft.com/office/drawing/2014/main" id="{97127C0B-60FD-3D1B-8204-699AB26827F2}"/>
              </a:ext>
            </a:extLst>
          </p:cNvPr>
          <p:cNvSpPr/>
          <p:nvPr/>
        </p:nvSpPr>
        <p:spPr>
          <a:xfrm>
            <a:off x="535590" y="2102027"/>
            <a:ext cx="5381268" cy="229777"/>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Display" panose="020B0004020202020204" pitchFamily="34" charset="0"/>
              </a:rPr>
              <a:t>Without depo. facies and lithology labels</a:t>
            </a:r>
          </a:p>
        </p:txBody>
      </p:sp>
      <p:sp>
        <p:nvSpPr>
          <p:cNvPr id="14" name="Flowchart: Process 13">
            <a:extLst>
              <a:ext uri="{FF2B5EF4-FFF2-40B4-BE49-F238E27FC236}">
                <a16:creationId xmlns:a16="http://schemas.microsoft.com/office/drawing/2014/main" id="{76789B73-EBD9-8DEF-F1A4-EBD49568D5A7}"/>
              </a:ext>
            </a:extLst>
          </p:cNvPr>
          <p:cNvSpPr/>
          <p:nvPr/>
        </p:nvSpPr>
        <p:spPr>
          <a:xfrm>
            <a:off x="6021989" y="2102027"/>
            <a:ext cx="5381268" cy="229777"/>
          </a:xfrm>
          <a:prstGeom prst="flowChartProcess">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Display" panose="020B0004020202020204" pitchFamily="34" charset="0"/>
              </a:rPr>
              <a:t>With depo. facies and lithology labels</a:t>
            </a:r>
          </a:p>
        </p:txBody>
      </p:sp>
      <p:cxnSp>
        <p:nvCxnSpPr>
          <p:cNvPr id="17" name="Straight Arrow Connector 16">
            <a:extLst>
              <a:ext uri="{FF2B5EF4-FFF2-40B4-BE49-F238E27FC236}">
                <a16:creationId xmlns:a16="http://schemas.microsoft.com/office/drawing/2014/main" id="{FA844ECA-9DA0-BB44-992A-C15DD9BFA968}"/>
              </a:ext>
            </a:extLst>
          </p:cNvPr>
          <p:cNvCxnSpPr>
            <a:cxnSpLocks/>
            <a:stCxn id="5" idx="2"/>
          </p:cNvCxnSpPr>
          <p:nvPr/>
        </p:nvCxnSpPr>
        <p:spPr>
          <a:xfrm>
            <a:off x="5916858" y="1982595"/>
            <a:ext cx="1990015" cy="1276972"/>
          </a:xfrm>
          <a:prstGeom prst="straightConnector1">
            <a:avLst/>
          </a:prstGeom>
          <a:ln w="38100">
            <a:solidFill>
              <a:srgbClr val="641964"/>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89D78E2D-4D5D-8E80-3BA5-A8F6DFFD43F1}"/>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7FBA72-5F94-4295-B417-E950E1EFE33B}" type="slidenum">
              <a:rPr lang="ru-RU" sz="1400" smtClean="0">
                <a:solidFill>
                  <a:srgbClr val="1B4233"/>
                </a:solidFill>
              </a:rPr>
              <a:pPr algn="r"/>
              <a:t>9</a:t>
            </a:fld>
            <a:endParaRPr lang="ru-RU" sz="1400" dirty="0">
              <a:solidFill>
                <a:srgbClr val="1B4233"/>
              </a:solidFill>
            </a:endParaRPr>
          </a:p>
        </p:txBody>
      </p:sp>
    </p:spTree>
    <p:extLst>
      <p:ext uri="{BB962C8B-B14F-4D97-AF65-F5344CB8AC3E}">
        <p14:creationId xmlns:p14="http://schemas.microsoft.com/office/powerpoint/2010/main" val="23251192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D7382-EE35-8A6F-C936-251A7D78BB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5A7285-AB99-C085-6E9F-4D4CBE1A404B}"/>
              </a:ext>
            </a:extLst>
          </p:cNvPr>
          <p:cNvSpPr>
            <a:spLocks noGrp="1"/>
          </p:cNvSpPr>
          <p:nvPr>
            <p:ph type="ctrTitle"/>
          </p:nvPr>
        </p:nvSpPr>
        <p:spPr/>
        <p:txBody>
          <a:bodyPr/>
          <a:lstStyle/>
          <a:p>
            <a:r>
              <a:rPr lang="en-GB" dirty="0"/>
              <a:t>question 3</a:t>
            </a:r>
          </a:p>
        </p:txBody>
      </p:sp>
      <p:sp>
        <p:nvSpPr>
          <p:cNvPr id="17" name="TextBox 16">
            <a:extLst>
              <a:ext uri="{FF2B5EF4-FFF2-40B4-BE49-F238E27FC236}">
                <a16:creationId xmlns:a16="http://schemas.microsoft.com/office/drawing/2014/main" id="{DD7C0383-E415-A1E0-116D-B054860E9330}"/>
              </a:ext>
            </a:extLst>
          </p:cNvPr>
          <p:cNvSpPr txBox="1"/>
          <p:nvPr/>
        </p:nvSpPr>
        <p:spPr>
          <a:xfrm>
            <a:off x="486133" y="1434293"/>
            <a:ext cx="10867667" cy="646331"/>
          </a:xfrm>
          <a:prstGeom prst="rect">
            <a:avLst/>
          </a:prstGeom>
          <a:solidFill>
            <a:schemeClr val="bg1">
              <a:lumMod val="95000"/>
            </a:schemeClr>
          </a:solidFill>
        </p:spPr>
        <p:txBody>
          <a:bodyPr wrap="square" rtlCol="0">
            <a:spAutoFit/>
          </a:bodyPr>
          <a:lstStyle/>
          <a:p>
            <a:r>
              <a:rPr lang="en-US" dirty="0"/>
              <a:t>+ Engineered features: </a:t>
            </a:r>
          </a:p>
          <a:p>
            <a:r>
              <a:rPr lang="en-US" dirty="0"/>
              <a:t>	</a:t>
            </a:r>
            <a:r>
              <a:rPr lang="en-US" b="1" dirty="0"/>
              <a:t> </a:t>
            </a:r>
            <a:r>
              <a:rPr lang="en-US" b="1" dirty="0" err="1"/>
              <a:t>Relpos</a:t>
            </a:r>
            <a:r>
              <a:rPr lang="en-US" b="1" dirty="0"/>
              <a:t>: </a:t>
            </a:r>
            <a:r>
              <a:rPr lang="en-US" dirty="0"/>
              <a:t>relative position in GR-cycle to help distinguish sands in regressive-transgressive cycles </a:t>
            </a:r>
          </a:p>
        </p:txBody>
      </p:sp>
      <p:sp>
        <p:nvSpPr>
          <p:cNvPr id="9" name="TextBox 8">
            <a:extLst>
              <a:ext uri="{FF2B5EF4-FFF2-40B4-BE49-F238E27FC236}">
                <a16:creationId xmlns:a16="http://schemas.microsoft.com/office/drawing/2014/main" id="{1F190740-A5A8-3DC2-653D-868C29BCF041}"/>
              </a:ext>
            </a:extLst>
          </p:cNvPr>
          <p:cNvSpPr txBox="1"/>
          <p:nvPr/>
        </p:nvSpPr>
        <p:spPr>
          <a:xfrm>
            <a:off x="486133" y="928126"/>
            <a:ext cx="10867667" cy="369332"/>
          </a:xfrm>
          <a:prstGeom prst="rect">
            <a:avLst/>
          </a:prstGeom>
          <a:solidFill>
            <a:schemeClr val="bg1">
              <a:lumMod val="95000"/>
            </a:schemeClr>
          </a:solidFill>
        </p:spPr>
        <p:txBody>
          <a:bodyPr wrap="square" rtlCol="0">
            <a:spAutoFit/>
          </a:bodyPr>
          <a:lstStyle/>
          <a:p>
            <a:r>
              <a:rPr lang="en-US" dirty="0"/>
              <a:t>Feature set: GR, VSH, RT, RD, NPHI, RHOB, DT, PHIF, SW, KLOGH</a:t>
            </a:r>
          </a:p>
        </p:txBody>
      </p:sp>
      <p:pic>
        <p:nvPicPr>
          <p:cNvPr id="5" name="Picture 4">
            <a:extLst>
              <a:ext uri="{FF2B5EF4-FFF2-40B4-BE49-F238E27FC236}">
                <a16:creationId xmlns:a16="http://schemas.microsoft.com/office/drawing/2014/main" id="{071E1D37-1CB8-A27D-6002-3BA078ED771E}"/>
              </a:ext>
            </a:extLst>
          </p:cNvPr>
          <p:cNvPicPr>
            <a:picLocks noChangeAspect="1"/>
          </p:cNvPicPr>
          <p:nvPr/>
        </p:nvPicPr>
        <p:blipFill>
          <a:blip r:embed="rId3"/>
          <a:stretch>
            <a:fillRect/>
          </a:stretch>
        </p:blipFill>
        <p:spPr>
          <a:xfrm>
            <a:off x="486133" y="2172114"/>
            <a:ext cx="8595522" cy="4596972"/>
          </a:xfrm>
          <a:prstGeom prst="rect">
            <a:avLst/>
          </a:prstGeom>
        </p:spPr>
      </p:pic>
    </p:spTree>
    <p:extLst>
      <p:ext uri="{BB962C8B-B14F-4D97-AF65-F5344CB8AC3E}">
        <p14:creationId xmlns:p14="http://schemas.microsoft.com/office/powerpoint/2010/main" val="41895616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EE67F-B9C5-B265-4553-930BCBECBDB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7339CD0-1761-4D8F-FA8A-1B8663604419}"/>
              </a:ext>
            </a:extLst>
          </p:cNvPr>
          <p:cNvPicPr>
            <a:picLocks noChangeAspect="1"/>
          </p:cNvPicPr>
          <p:nvPr/>
        </p:nvPicPr>
        <p:blipFill>
          <a:blip r:embed="rId3"/>
          <a:stretch>
            <a:fillRect/>
          </a:stretch>
        </p:blipFill>
        <p:spPr>
          <a:xfrm>
            <a:off x="486132" y="1043962"/>
            <a:ext cx="10867667" cy="2724861"/>
          </a:xfrm>
          <a:prstGeom prst="rect">
            <a:avLst/>
          </a:prstGeom>
        </p:spPr>
      </p:pic>
      <p:sp>
        <p:nvSpPr>
          <p:cNvPr id="3" name="Title 2">
            <a:extLst>
              <a:ext uri="{FF2B5EF4-FFF2-40B4-BE49-F238E27FC236}">
                <a16:creationId xmlns:a16="http://schemas.microsoft.com/office/drawing/2014/main" id="{BE084CDD-F58E-1BCD-4C03-10E226871D93}"/>
              </a:ext>
            </a:extLst>
          </p:cNvPr>
          <p:cNvSpPr>
            <a:spLocks noGrp="1"/>
          </p:cNvSpPr>
          <p:nvPr>
            <p:ph type="ctrTitle"/>
          </p:nvPr>
        </p:nvSpPr>
        <p:spPr/>
        <p:txBody>
          <a:bodyPr/>
          <a:lstStyle/>
          <a:p>
            <a:r>
              <a:rPr lang="en-GB" dirty="0"/>
              <a:t>Normalized values</a:t>
            </a:r>
          </a:p>
        </p:txBody>
      </p:sp>
      <p:pic>
        <p:nvPicPr>
          <p:cNvPr id="8" name="Picture 7">
            <a:extLst>
              <a:ext uri="{FF2B5EF4-FFF2-40B4-BE49-F238E27FC236}">
                <a16:creationId xmlns:a16="http://schemas.microsoft.com/office/drawing/2014/main" id="{B823C994-4D11-04E0-0D79-682DA4D82279}"/>
              </a:ext>
            </a:extLst>
          </p:cNvPr>
          <p:cNvPicPr>
            <a:picLocks noChangeAspect="1"/>
          </p:cNvPicPr>
          <p:nvPr/>
        </p:nvPicPr>
        <p:blipFill>
          <a:blip r:embed="rId4"/>
          <a:stretch>
            <a:fillRect/>
          </a:stretch>
        </p:blipFill>
        <p:spPr>
          <a:xfrm>
            <a:off x="486132" y="3768823"/>
            <a:ext cx="10867667" cy="2758532"/>
          </a:xfrm>
          <a:prstGeom prst="rect">
            <a:avLst/>
          </a:prstGeom>
        </p:spPr>
      </p:pic>
      <p:sp>
        <p:nvSpPr>
          <p:cNvPr id="9" name="Rectangle 8">
            <a:extLst>
              <a:ext uri="{FF2B5EF4-FFF2-40B4-BE49-F238E27FC236}">
                <a16:creationId xmlns:a16="http://schemas.microsoft.com/office/drawing/2014/main" id="{8FF125A6-F316-3E6C-17CA-F8317B4B873F}"/>
              </a:ext>
            </a:extLst>
          </p:cNvPr>
          <p:cNvSpPr/>
          <p:nvPr/>
        </p:nvSpPr>
        <p:spPr>
          <a:xfrm>
            <a:off x="5177015" y="1019025"/>
            <a:ext cx="1485900"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0105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5B26E-C027-4485-E1D7-14C56C5262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3D53586-FD3B-91E0-2F45-6787886143C0}"/>
              </a:ext>
            </a:extLst>
          </p:cNvPr>
          <p:cNvSpPr>
            <a:spLocks noGrp="1"/>
          </p:cNvSpPr>
          <p:nvPr>
            <p:ph type="ctrTitle"/>
          </p:nvPr>
        </p:nvSpPr>
        <p:spPr/>
        <p:txBody>
          <a:bodyPr/>
          <a:lstStyle/>
          <a:p>
            <a:r>
              <a:rPr lang="en-GB" dirty="0"/>
              <a:t>Normalized values</a:t>
            </a:r>
          </a:p>
        </p:txBody>
      </p:sp>
      <p:sp>
        <p:nvSpPr>
          <p:cNvPr id="9" name="Rectangle 8">
            <a:extLst>
              <a:ext uri="{FF2B5EF4-FFF2-40B4-BE49-F238E27FC236}">
                <a16:creationId xmlns:a16="http://schemas.microsoft.com/office/drawing/2014/main" id="{B314A776-49B8-F402-3035-C20351950FE8}"/>
              </a:ext>
            </a:extLst>
          </p:cNvPr>
          <p:cNvSpPr/>
          <p:nvPr/>
        </p:nvSpPr>
        <p:spPr>
          <a:xfrm>
            <a:off x="5353050" y="1193962"/>
            <a:ext cx="1485900" cy="1780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4873538-A928-F314-F81A-AA808E5EA6DA}"/>
              </a:ext>
            </a:extLst>
          </p:cNvPr>
          <p:cNvPicPr>
            <a:picLocks noChangeAspect="1"/>
          </p:cNvPicPr>
          <p:nvPr/>
        </p:nvPicPr>
        <p:blipFill>
          <a:blip r:embed="rId3"/>
          <a:stretch>
            <a:fillRect/>
          </a:stretch>
        </p:blipFill>
        <p:spPr>
          <a:xfrm>
            <a:off x="486133" y="1053916"/>
            <a:ext cx="10600967" cy="5449494"/>
          </a:xfrm>
          <a:prstGeom prst="rect">
            <a:avLst/>
          </a:prstGeom>
        </p:spPr>
      </p:pic>
    </p:spTree>
    <p:extLst>
      <p:ext uri="{BB962C8B-B14F-4D97-AF65-F5344CB8AC3E}">
        <p14:creationId xmlns:p14="http://schemas.microsoft.com/office/powerpoint/2010/main" val="2962019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H_FLYSHEET_STYLE" val="1"/>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O4YkgoFzSveu3G93IPC8o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1_GPN">
  <a:themeElements>
    <a:clrScheme name="ГПН">
      <a:dk1>
        <a:srgbClr val="3C3C3C"/>
      </a:dk1>
      <a:lt1>
        <a:srgbClr val="FFFFFF"/>
      </a:lt1>
      <a:dk2>
        <a:srgbClr val="000000"/>
      </a:dk2>
      <a:lt2>
        <a:srgbClr val="706F6F"/>
      </a:lt2>
      <a:accent1>
        <a:srgbClr val="004077"/>
      </a:accent1>
      <a:accent2>
        <a:srgbClr val="2FB4E9"/>
      </a:accent2>
      <a:accent3>
        <a:srgbClr val="0070BA"/>
      </a:accent3>
      <a:accent4>
        <a:srgbClr val="DADADA"/>
      </a:accent4>
      <a:accent5>
        <a:srgbClr val="AEBD15"/>
      </a:accent5>
      <a:accent6>
        <a:srgbClr val="F7A600"/>
      </a:accent6>
      <a:hlink>
        <a:srgbClr val="0070BA"/>
      </a:hlink>
      <a:folHlink>
        <a:srgbClr val="706F6F"/>
      </a:folHlink>
    </a:clrScheme>
    <a:fontScheme name="Газпром нефть">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a:solidFill>
            <a:schemeClr val="accent2"/>
          </a:solidFill>
        </a:ln>
      </a:spPr>
      <a:bodyPr rtlCol="0" anchor="ctr"/>
      <a:lstStyle>
        <a:defPPr>
          <a:spcBef>
            <a:spcPts val="600"/>
          </a:spcBef>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rIns="0" rtlCol="0">
        <a:spAutoFit/>
      </a:bodyPr>
      <a:lstStyle>
        <a:defPPr>
          <a:spcBef>
            <a:spcPts val="600"/>
          </a:spcBef>
          <a:defRPr sz="1200" dirty="0" smtClean="0"/>
        </a:defPPr>
      </a:lstStyle>
    </a:txDef>
  </a:objectDefaults>
  <a:extraClrSchemeLst/>
  <a:extLst>
    <a:ext uri="{05A4C25C-085E-4340-85A3-A5531E510DB2}">
      <thm15:themeFamily xmlns:thm15="http://schemas.microsoft.com/office/thememl/2012/main" name="GPN" id="{61F47B3E-64E5-4AE0-86A0-C45BC09D9B4E}" vid="{C4ECD454-C700-48C3-9425-2378808C9D0B}"/>
    </a:ext>
  </a:extLst>
</a:theme>
</file>

<file path=ppt/theme/theme2.xml><?xml version="1.0" encoding="utf-8"?>
<a:theme xmlns:a="http://schemas.openxmlformats.org/drawingml/2006/main" name="8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Narrow"/>
        <a:ea typeface=""/>
        <a:cs typeface=""/>
      </a:majorFont>
      <a:minorFont>
        <a:latin typeface="Arial Narrow"/>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GAS176_CF">
  <a:themeElements>
    <a:clrScheme name="Current">
      <a:dk1>
        <a:srgbClr val="000000"/>
      </a:dk1>
      <a:lt1>
        <a:srgbClr val="FFFFFF"/>
      </a:lt1>
      <a:dk2>
        <a:srgbClr val="004077"/>
      </a:dk2>
      <a:lt2>
        <a:srgbClr val="FFFFFF"/>
      </a:lt2>
      <a:accent1>
        <a:srgbClr val="DADADA"/>
      </a:accent1>
      <a:accent2>
        <a:srgbClr val="2FB4E9"/>
      </a:accent2>
      <a:accent3>
        <a:srgbClr val="0070BA"/>
      </a:accent3>
      <a:accent4>
        <a:srgbClr val="004077"/>
      </a:accent4>
      <a:accent5>
        <a:srgbClr val="F7A600"/>
      </a:accent5>
      <a:accent6>
        <a:srgbClr val="808080"/>
      </a:accent6>
      <a:hlink>
        <a:srgbClr val="0070BA"/>
      </a:hlink>
      <a:folHlink>
        <a:srgbClr val="004077"/>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4077"/>
        </a:dk2>
        <a:lt2>
          <a:srgbClr val="FFFFFF"/>
        </a:lt2>
        <a:accent1>
          <a:srgbClr val="DADADA"/>
        </a:accent1>
        <a:accent2>
          <a:srgbClr val="2FB4E9"/>
        </a:accent2>
        <a:accent3>
          <a:srgbClr val="0070BA"/>
        </a:accent3>
        <a:accent4>
          <a:srgbClr val="004077"/>
        </a:accent4>
        <a:accent5>
          <a:srgbClr val="F7A600"/>
        </a:accent5>
        <a:accent6>
          <a:srgbClr val="808080"/>
        </a:accent6>
        <a:hlink>
          <a:srgbClr val="0070BA"/>
        </a:hlink>
        <a:folHlink>
          <a:srgbClr val="0040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AS176_CF.potx" id="{95FABE8A-ADB8-4F37-8181-E3F3C166AC10}" vid="{749AED44-F945-4740-A7E9-2E5AC5B282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8F41A4901A66E46BF89403381D316C3" ma:contentTypeVersion="11" ma:contentTypeDescription="Create a new document." ma:contentTypeScope="" ma:versionID="94fe9250a839dee34cf8451dcef886d1">
  <xsd:schema xmlns:xsd="http://www.w3.org/2001/XMLSchema" xmlns:xs="http://www.w3.org/2001/XMLSchema" xmlns:p="http://schemas.microsoft.com/office/2006/metadata/properties" xmlns:ns2="24d6f15c-f0d7-49bb-8703-49aa73e46e1b" xmlns:ns3="67009c66-0a76-4b65-8000-30d3fe54a153" targetNamespace="http://schemas.microsoft.com/office/2006/metadata/properties" ma:root="true" ma:fieldsID="282c2b5f5334de9f3b8b26bc7f108626" ns2:_="" ns3:_="">
    <xsd:import namespace="24d6f15c-f0d7-49bb-8703-49aa73e46e1b"/>
    <xsd:import namespace="67009c66-0a76-4b65-8000-30d3fe54a15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d6f15c-f0d7-49bb-8703-49aa73e46e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1f8fe375-cbb6-4b35-9ea2-3916cf22ce71"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7009c66-0a76-4b65-8000-30d3fe54a153"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bd70632-2951-4ab3-8369-600dbb022840}" ma:internalName="TaxCatchAll" ma:showField="CatchAllData" ma:web="67009c66-0a76-4b65-8000-30d3fe54a1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7009c66-0a76-4b65-8000-30d3fe54a153" xsi:nil="true"/>
    <lcf76f155ced4ddcb4097134ff3c332f xmlns="24d6f15c-f0d7-49bb-8703-49aa73e46e1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4458A53-2E5E-43D6-BE7D-3DA2005886A5}">
  <ds:schemaRefs>
    <ds:schemaRef ds:uri="http://schemas.microsoft.com/sharepoint/v3/contenttype/forms"/>
  </ds:schemaRefs>
</ds:datastoreItem>
</file>

<file path=customXml/itemProps2.xml><?xml version="1.0" encoding="utf-8"?>
<ds:datastoreItem xmlns:ds="http://schemas.openxmlformats.org/officeDocument/2006/customXml" ds:itemID="{35AD7F5B-E585-4526-AE94-C7C2B5AB37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d6f15c-f0d7-49bb-8703-49aa73e46e1b"/>
    <ds:schemaRef ds:uri="67009c66-0a76-4b65-8000-30d3fe54a1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D9EAA4-99CA-4DA4-8AD2-AB52CAFB2FF6}">
  <ds:schemaRefs>
    <ds:schemaRef ds:uri="24d6f15c-f0d7-49bb-8703-49aa73e46e1b"/>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terms/"/>
    <ds:schemaRef ds:uri="http://schemas.openxmlformats.org/package/2006/metadata/core-properties"/>
    <ds:schemaRef ds:uri="67009c66-0a76-4b65-8000-30d3fe54a153"/>
  </ds:schemaRefs>
</ds:datastoreItem>
</file>

<file path=docProps/app.xml><?xml version="1.0" encoding="utf-8"?>
<Properties xmlns="http://schemas.openxmlformats.org/officeDocument/2006/extended-properties" xmlns:vt="http://schemas.openxmlformats.org/officeDocument/2006/docPropsVTypes">
  <TotalTime>20431</TotalTime>
  <Words>3966</Words>
  <Application>Microsoft Office PowerPoint</Application>
  <PresentationFormat>Widescreen</PresentationFormat>
  <Paragraphs>645</Paragraphs>
  <Slides>92</Slides>
  <Notes>83</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2</vt:i4>
      </vt:variant>
      <vt:variant>
        <vt:lpstr>Slide Titles</vt:lpstr>
      </vt:variant>
      <vt:variant>
        <vt:i4>92</vt:i4>
      </vt:variant>
    </vt:vector>
  </HeadingPairs>
  <TitlesOfParts>
    <vt:vector size="105" baseType="lpstr">
      <vt:lpstr>Aptos</vt:lpstr>
      <vt:lpstr>Aptos Display</vt:lpstr>
      <vt:lpstr>Arial</vt:lpstr>
      <vt:lpstr>Arial Narrow</vt:lpstr>
      <vt:lpstr>Calibri</vt:lpstr>
      <vt:lpstr>Symbol</vt:lpstr>
      <vt:lpstr>Tahoma</vt:lpstr>
      <vt:lpstr>Wingdings</vt:lpstr>
      <vt:lpstr>1_GPN</vt:lpstr>
      <vt:lpstr>8_Тема Office</vt:lpstr>
      <vt:lpstr>2_GAS176_CF</vt:lpstr>
      <vt:lpstr>think-cell Slide</vt:lpstr>
      <vt:lpstr>Слайд think-cell</vt:lpstr>
      <vt:lpstr>PowerPoint Presentation</vt:lpstr>
      <vt:lpstr>outline</vt:lpstr>
      <vt:lpstr>Problem statement</vt:lpstr>
      <vt:lpstr>Problem statement</vt:lpstr>
      <vt:lpstr>data</vt:lpstr>
      <vt:lpstr>Data is sparse</vt:lpstr>
      <vt:lpstr>Log cross-plots strongly overlap</vt:lpstr>
      <vt:lpstr>Data scarcity</vt:lpstr>
      <vt:lpstr>Litho and depo facies labels are limited</vt:lpstr>
      <vt:lpstr>Wells pick for training/testing dictated by facies representation</vt:lpstr>
      <vt:lpstr>Workflow and methods</vt:lpstr>
      <vt:lpstr>Workflow and methods</vt:lpstr>
      <vt:lpstr>Workflow and methods</vt:lpstr>
      <vt:lpstr>clustering</vt:lpstr>
      <vt:lpstr>Clustering objective</vt:lpstr>
      <vt:lpstr>Question 1</vt:lpstr>
      <vt:lpstr>Question 2</vt:lpstr>
      <vt:lpstr>Question 3</vt:lpstr>
      <vt:lpstr>Clustering experiments</vt:lpstr>
      <vt:lpstr>Four clustering experiments outline</vt:lpstr>
      <vt:lpstr>How clustering separate groups, how similar they are?</vt:lpstr>
      <vt:lpstr>How clustering separate groups, how similar they are?</vt:lpstr>
      <vt:lpstr>How interpretable are the groups?</vt:lpstr>
      <vt:lpstr>How interpretable are the groups?</vt:lpstr>
      <vt:lpstr>classification</vt:lpstr>
      <vt:lpstr>Classification objective</vt:lpstr>
      <vt:lpstr>question 1</vt:lpstr>
      <vt:lpstr>question 2</vt:lpstr>
      <vt:lpstr>question 3</vt:lpstr>
      <vt:lpstr>Classification experiments</vt:lpstr>
      <vt:lpstr>Do different feature sets change performance?</vt:lpstr>
      <vt:lpstr>Most confused classes</vt:lpstr>
      <vt:lpstr>Does adding a lithology feature help?</vt:lpstr>
      <vt:lpstr>engineered features experiments outline</vt:lpstr>
      <vt:lpstr>Do engineered features help?</vt:lpstr>
      <vt:lpstr>conclusion</vt:lpstr>
      <vt:lpstr>conclusion</vt:lpstr>
      <vt:lpstr>Future work</vt:lpstr>
      <vt:lpstr>Back-up slides</vt:lpstr>
      <vt:lpstr>question 2 experiments result</vt:lpstr>
      <vt:lpstr>question 3 experiments result</vt:lpstr>
      <vt:lpstr>question 2 experiments result</vt:lpstr>
      <vt:lpstr>Phik correlation matrix</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1</vt:lpstr>
      <vt:lpstr>Question 2</vt:lpstr>
      <vt:lpstr>Question 2</vt:lpstr>
      <vt:lpstr>Question 2</vt:lpstr>
      <vt:lpstr>Question 2</vt:lpstr>
      <vt:lpstr>Question 2</vt:lpstr>
      <vt:lpstr>Question 2</vt:lpstr>
      <vt:lpstr>Question 2</vt:lpstr>
      <vt:lpstr>Question 2</vt:lpstr>
      <vt:lpstr>Question 2</vt:lpstr>
      <vt:lpstr>Question 2</vt:lpstr>
      <vt:lpstr>Question 2</vt:lpstr>
      <vt:lpstr>question 3</vt:lpstr>
      <vt:lpstr>question 3</vt:lpstr>
      <vt:lpstr>question 3</vt:lpstr>
      <vt:lpstr>question 3</vt:lpstr>
      <vt:lpstr>question 3</vt:lpstr>
      <vt:lpstr>question 3</vt:lpstr>
      <vt:lpstr>question 3</vt:lpstr>
      <vt:lpstr>question 3</vt:lpstr>
      <vt:lpstr>question 3</vt:lpstr>
      <vt:lpstr>question 3</vt:lpstr>
      <vt:lpstr>Normalized values</vt:lpstr>
      <vt:lpstr>Normalized 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Artem Potlog</dc:creator>
  <cp:lastModifiedBy>Artem Potlog</cp:lastModifiedBy>
  <cp:revision>39</cp:revision>
  <cp:lastPrinted>2025-05-28T08:29:27Z</cp:lastPrinted>
  <dcterms:created xsi:type="dcterms:W3CDTF">2022-07-28T14:54:47Z</dcterms:created>
  <dcterms:modified xsi:type="dcterms:W3CDTF">2025-08-21T14:59:48Z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0x010100B8F41A4901A66E46BF89403381D316C3</vt:lpwstr>
  </property>
  <property fmtid="{D5CDD505-2E9C-101B-9397-08002B2CF9AE}" pid="3" name="MediaServiceImageTags">
    <vt:lpwstr/>
  </property>
</Properties>
</file>